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6" r:id="rId2"/>
    <p:sldId id="300" r:id="rId3"/>
    <p:sldId id="484" r:id="rId4"/>
    <p:sldId id="488" r:id="rId5"/>
    <p:sldId id="289" r:id="rId6"/>
    <p:sldId id="290" r:id="rId7"/>
    <p:sldId id="310" r:id="rId8"/>
    <p:sldId id="275" r:id="rId9"/>
    <p:sldId id="278" r:id="rId10"/>
    <p:sldId id="264" r:id="rId11"/>
    <p:sldId id="258" r:id="rId12"/>
    <p:sldId id="260" r:id="rId13"/>
    <p:sldId id="295" r:id="rId14"/>
    <p:sldId id="263" r:id="rId15"/>
    <p:sldId id="293" r:id="rId16"/>
    <p:sldId id="316" r:id="rId17"/>
    <p:sldId id="317" r:id="rId18"/>
    <p:sldId id="281" r:id="rId19"/>
    <p:sldId id="284" r:id="rId20"/>
    <p:sldId id="294" r:id="rId21"/>
    <p:sldId id="292" r:id="rId22"/>
    <p:sldId id="306" r:id="rId23"/>
    <p:sldId id="267" r:id="rId24"/>
    <p:sldId id="307" r:id="rId25"/>
    <p:sldId id="308" r:id="rId26"/>
    <p:sldId id="309" r:id="rId27"/>
    <p:sldId id="271" r:id="rId28"/>
    <p:sldId id="305" r:id="rId29"/>
    <p:sldId id="272" r:id="rId30"/>
    <p:sldId id="273" r:id="rId31"/>
    <p:sldId id="32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94660" autoAdjust="0"/>
  </p:normalViewPr>
  <p:slideViewPr>
    <p:cSldViewPr snapToGrid="0">
      <p:cViewPr varScale="1">
        <p:scale>
          <a:sx n="85" d="100"/>
          <a:sy n="85" d="100"/>
        </p:scale>
        <p:origin x="114" y="162"/>
      </p:cViewPr>
      <p:guideLst/>
    </p:cSldViewPr>
  </p:slideViewPr>
  <p:outlineViewPr>
    <p:cViewPr>
      <p:scale>
        <a:sx n="33" d="100"/>
        <a:sy n="33" d="100"/>
      </p:scale>
      <p:origin x="0" y="-205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E21CDD-F59F-42F6-9184-290FAB03A77B}" type="datetimeFigureOut">
              <a:rPr lang="en-US" smtClean="0"/>
              <a:t>10/24/2020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2964C0-C370-445A-A21C-3E58D345CCA1}" type="slidenum">
              <a:rPr lang="en-US" smtClean="0"/>
              <a:t>‹#›</a:t>
            </a:fld>
            <a:endParaRPr lang="en-US"/>
          </a:p>
        </p:txBody>
      </p:sp>
    </p:spTree>
    <p:extLst>
      <p:ext uri="{BB962C8B-B14F-4D97-AF65-F5344CB8AC3E}">
        <p14:creationId xmlns:p14="http://schemas.microsoft.com/office/powerpoint/2010/main" val="100349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Wide variation in</a:t>
            </a:r>
            <a:r>
              <a:rPr lang="en-US" baseline="0" dirty="0"/>
              <a:t> Median as well from NICU to NICU for each GA week. </a:t>
            </a:r>
            <a:endParaRPr lang="en-US" dirty="0"/>
          </a:p>
        </p:txBody>
      </p:sp>
      <p:sp>
        <p:nvSpPr>
          <p:cNvPr id="4" name="Slide Number Placeholder 3"/>
          <p:cNvSpPr>
            <a:spLocks noGrp="1"/>
          </p:cNvSpPr>
          <p:nvPr>
            <p:ph type="sldNum" sz="quarter" idx="10"/>
          </p:nvPr>
        </p:nvSpPr>
        <p:spPr/>
        <p:txBody>
          <a:bodyPr/>
          <a:lstStyle/>
          <a:p>
            <a:fld id="{F0B10892-D744-4839-B2D9-DE2E98C62331}" type="slidenum">
              <a:rPr lang="en-US" smtClean="0"/>
              <a:t>9</a:t>
            </a:fld>
            <a:endParaRPr lang="en-US"/>
          </a:p>
        </p:txBody>
      </p:sp>
    </p:spTree>
    <p:extLst>
      <p:ext uri="{BB962C8B-B14F-4D97-AF65-F5344CB8AC3E}">
        <p14:creationId xmlns:p14="http://schemas.microsoft.com/office/powerpoint/2010/main" val="12341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D7AE8D-8B76-49A1-9465-468F28E37AE8}"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22851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7AE8D-8B76-49A1-9465-468F28E37AE8}"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3987575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7AE8D-8B76-49A1-9465-468F28E37AE8}"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371180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7AE8D-8B76-49A1-9465-468F28E37AE8}"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376724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7AE8D-8B76-49A1-9465-468F28E37AE8}"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53724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D7AE8D-8B76-49A1-9465-468F28E37AE8}"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398978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D7AE8D-8B76-49A1-9465-468F28E37AE8}" type="datetimeFigureOut">
              <a:rPr lang="en-US" smtClean="0"/>
              <a:t>10/24/2020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145215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D7AE8D-8B76-49A1-9465-468F28E37AE8}" type="datetimeFigureOut">
              <a:rPr lang="en-US" smtClean="0"/>
              <a:t>10/24/2020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367608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7AE8D-8B76-49A1-9465-468F28E37AE8}" type="datetimeFigureOut">
              <a:rPr lang="en-US" smtClean="0"/>
              <a:t>10/24/2020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299992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7AE8D-8B76-49A1-9465-468F28E37AE8}"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385133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7AE8D-8B76-49A1-9465-468F28E37AE8}"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F2696-EBBD-417C-BC5E-D92423D4BA43}" type="slidenum">
              <a:rPr lang="en-US" smtClean="0"/>
              <a:t>‹#›</a:t>
            </a:fld>
            <a:endParaRPr lang="en-US"/>
          </a:p>
        </p:txBody>
      </p:sp>
    </p:spTree>
    <p:extLst>
      <p:ext uri="{BB962C8B-B14F-4D97-AF65-F5344CB8AC3E}">
        <p14:creationId xmlns:p14="http://schemas.microsoft.com/office/powerpoint/2010/main" val="112972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7AE8D-8B76-49A1-9465-468F28E37AE8}" type="datetimeFigureOut">
              <a:rPr lang="en-US" smtClean="0"/>
              <a:t>10/24/2020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F2696-EBBD-417C-BC5E-D92423D4BA43}" type="slidenum">
              <a:rPr lang="en-US" smtClean="0"/>
              <a:t>‹#›</a:t>
            </a:fld>
            <a:endParaRPr lang="en-US"/>
          </a:p>
        </p:txBody>
      </p:sp>
    </p:spTree>
    <p:extLst>
      <p:ext uri="{BB962C8B-B14F-4D97-AF65-F5344CB8AC3E}">
        <p14:creationId xmlns:p14="http://schemas.microsoft.com/office/powerpoint/2010/main" val="375135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B2CA2-DEFA-4F3B-8173-A4ADAD6F6A04}"/>
              </a:ext>
            </a:extLst>
          </p:cNvPr>
          <p:cNvSpPr txBox="1"/>
          <p:nvPr/>
        </p:nvSpPr>
        <p:spPr>
          <a:xfrm>
            <a:off x="214489" y="237067"/>
            <a:ext cx="11627555" cy="8002191"/>
          </a:xfrm>
          <a:prstGeom prst="rect">
            <a:avLst/>
          </a:prstGeom>
          <a:noFill/>
        </p:spPr>
        <p:txBody>
          <a:bodyPr wrap="square" rtlCol="0">
            <a:spAutoFit/>
          </a:bodyPr>
          <a:lstStyle/>
          <a:p>
            <a:pPr algn="ctr"/>
            <a:r>
              <a:rPr lang="en-US" sz="8800" b="1" dirty="0">
                <a:solidFill>
                  <a:srgbClr val="0070C0"/>
                </a:solidFill>
              </a:rPr>
              <a:t>NICU Length of Stay</a:t>
            </a:r>
          </a:p>
          <a:p>
            <a:pPr algn="ctr"/>
            <a:r>
              <a:rPr lang="en-US" sz="8000" b="1" dirty="0">
                <a:solidFill>
                  <a:srgbClr val="FF0000"/>
                </a:solidFill>
              </a:rPr>
              <a:t>How Can We Improve?</a:t>
            </a:r>
          </a:p>
          <a:p>
            <a:pPr algn="ctr"/>
            <a:r>
              <a:rPr lang="en-US" sz="8000" b="1" dirty="0">
                <a:solidFill>
                  <a:srgbClr val="00B050"/>
                </a:solidFill>
              </a:rPr>
              <a:t>What is Value?</a:t>
            </a:r>
          </a:p>
          <a:p>
            <a:pPr algn="ctr"/>
            <a:endParaRPr lang="en-US" sz="3200" b="1" dirty="0">
              <a:solidFill>
                <a:srgbClr val="0070C0"/>
              </a:solidFill>
            </a:endParaRPr>
          </a:p>
          <a:p>
            <a:pPr algn="ctr"/>
            <a:r>
              <a:rPr lang="en-US" sz="4800" b="1" dirty="0"/>
              <a:t>Joe Kaempf, MD</a:t>
            </a:r>
          </a:p>
          <a:p>
            <a:pPr algn="ctr"/>
            <a:r>
              <a:rPr lang="en-US" sz="3200" b="1" dirty="0"/>
              <a:t>Providence Health System  Women and Children’s Services</a:t>
            </a:r>
          </a:p>
          <a:p>
            <a:pPr algn="ctr"/>
            <a:r>
              <a:rPr lang="en-US" sz="3200" b="1" dirty="0"/>
              <a:t>Portland, OR</a:t>
            </a:r>
          </a:p>
          <a:p>
            <a:pPr algn="ctr"/>
            <a:r>
              <a:rPr lang="en-US" sz="3200" b="1" dirty="0"/>
              <a:t>October 2020</a:t>
            </a:r>
          </a:p>
          <a:p>
            <a:endParaRPr lang="en-US" sz="7200" dirty="0"/>
          </a:p>
          <a:p>
            <a:endParaRPr lang="en-US" dirty="0"/>
          </a:p>
        </p:txBody>
      </p:sp>
    </p:spTree>
    <p:extLst>
      <p:ext uri="{BB962C8B-B14F-4D97-AF65-F5344CB8AC3E}">
        <p14:creationId xmlns:p14="http://schemas.microsoft.com/office/powerpoint/2010/main" val="263930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783" y="291548"/>
            <a:ext cx="11688417" cy="7048083"/>
          </a:xfrm>
          <a:prstGeom prst="rect">
            <a:avLst/>
          </a:prstGeom>
          <a:noFill/>
        </p:spPr>
        <p:txBody>
          <a:bodyPr wrap="square" rtlCol="0">
            <a:spAutoFit/>
          </a:bodyPr>
          <a:lstStyle/>
          <a:p>
            <a:pPr algn="ctr"/>
            <a:r>
              <a:rPr lang="en-US" sz="4400" b="1" u="sng" dirty="0"/>
              <a:t>Seaton, et al    BMJ Open  2016</a:t>
            </a:r>
          </a:p>
          <a:p>
            <a:pPr algn="ctr"/>
            <a:r>
              <a:rPr lang="en-US" sz="4000" b="1" i="1" dirty="0">
                <a:solidFill>
                  <a:srgbClr val="7030A0"/>
                </a:solidFill>
              </a:rPr>
              <a:t>Systematic review of factors that predict NICU LOS</a:t>
            </a:r>
            <a:r>
              <a:rPr lang="en-US" sz="2800" dirty="0"/>
              <a:t>          </a:t>
            </a:r>
          </a:p>
          <a:p>
            <a:endParaRPr lang="en-US" sz="2000" dirty="0"/>
          </a:p>
          <a:p>
            <a:pPr algn="ctr"/>
            <a:r>
              <a:rPr lang="en-US" sz="4000" b="1" dirty="0">
                <a:solidFill>
                  <a:srgbClr val="00B050"/>
                </a:solidFill>
              </a:rPr>
              <a:t>5042 studies but only 9 studies met “LOS prediction criteria”  </a:t>
            </a:r>
            <a:r>
              <a:rPr lang="en-US" sz="4000" b="1" dirty="0"/>
              <a:t> </a:t>
            </a:r>
          </a:p>
          <a:p>
            <a:endParaRPr lang="en-US" sz="2000" dirty="0"/>
          </a:p>
          <a:p>
            <a:r>
              <a:rPr lang="en-US" sz="2800" dirty="0"/>
              <a:t>           </a:t>
            </a:r>
            <a:r>
              <a:rPr lang="en-US" sz="4800" b="1" dirty="0">
                <a:solidFill>
                  <a:srgbClr val="FF0000"/>
                </a:solidFill>
              </a:rPr>
              <a:t>Gestational Age    Birth Weight    Sex</a:t>
            </a:r>
          </a:p>
          <a:p>
            <a:endParaRPr lang="en-US" sz="2000" b="1" dirty="0">
              <a:solidFill>
                <a:srgbClr val="FF0000"/>
              </a:solidFill>
            </a:endParaRPr>
          </a:p>
          <a:p>
            <a:pPr algn="ctr"/>
            <a:r>
              <a:rPr lang="en-US" sz="3200" b="1" i="1" dirty="0">
                <a:solidFill>
                  <a:srgbClr val="002060"/>
                </a:solidFill>
              </a:rPr>
              <a:t>“The ability to predict LOS Day 1 would be valuable,….dynamic adjustment would be helpful,….organizational factors are sizable and </a:t>
            </a:r>
            <a:r>
              <a:rPr lang="en-US" sz="3200" b="1" i="1" u="sng" dirty="0">
                <a:solidFill>
                  <a:srgbClr val="002060"/>
                </a:solidFill>
              </a:rPr>
              <a:t>not</a:t>
            </a:r>
            <a:r>
              <a:rPr lang="en-US" sz="3200" b="1" i="1" dirty="0">
                <a:solidFill>
                  <a:srgbClr val="002060"/>
                </a:solidFill>
              </a:rPr>
              <a:t> quantitated,….a meta-analysis was </a:t>
            </a:r>
            <a:r>
              <a:rPr lang="en-US" sz="3600" b="1" i="1" u="sng" dirty="0">
                <a:solidFill>
                  <a:srgbClr val="002060"/>
                </a:solidFill>
              </a:rPr>
              <a:t>not possible</a:t>
            </a:r>
            <a:r>
              <a:rPr lang="en-US" sz="3200" b="1" i="1" dirty="0">
                <a:solidFill>
                  <a:srgbClr val="002060"/>
                </a:solidFill>
              </a:rPr>
              <a:t> due to methodologic variability.”</a:t>
            </a:r>
          </a:p>
          <a:p>
            <a:r>
              <a:rPr lang="en-US" sz="4800" b="1" dirty="0">
                <a:solidFill>
                  <a:srgbClr val="FF0000"/>
                </a:solidFill>
              </a:rPr>
              <a:t> </a:t>
            </a:r>
          </a:p>
        </p:txBody>
      </p:sp>
    </p:spTree>
    <p:extLst>
      <p:ext uri="{BB962C8B-B14F-4D97-AF65-F5344CB8AC3E}">
        <p14:creationId xmlns:p14="http://schemas.microsoft.com/office/powerpoint/2010/main" val="221840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2" y="597932"/>
            <a:ext cx="11201400" cy="608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7245" y="824090"/>
            <a:ext cx="3699252" cy="1200329"/>
          </a:xfrm>
          <a:prstGeom prst="rect">
            <a:avLst/>
          </a:prstGeom>
          <a:noFill/>
        </p:spPr>
        <p:txBody>
          <a:bodyPr wrap="square" rtlCol="0">
            <a:spAutoFit/>
          </a:bodyPr>
          <a:lstStyle/>
          <a:p>
            <a:pPr algn="ctr"/>
            <a:r>
              <a:rPr lang="en-US" sz="2400" b="1" dirty="0">
                <a:solidFill>
                  <a:srgbClr val="FF0000"/>
                </a:solidFill>
              </a:rPr>
              <a:t>The more premature,</a:t>
            </a:r>
          </a:p>
          <a:p>
            <a:pPr algn="ctr"/>
            <a:r>
              <a:rPr lang="en-US" sz="2400" b="1" dirty="0">
                <a:solidFill>
                  <a:srgbClr val="FF0000"/>
                </a:solidFill>
              </a:rPr>
              <a:t>the more morbidities</a:t>
            </a:r>
          </a:p>
          <a:p>
            <a:pPr algn="ctr"/>
            <a:r>
              <a:rPr lang="en-US" sz="2400" b="1" dirty="0">
                <a:solidFill>
                  <a:srgbClr val="FF0000"/>
                </a:solidFill>
              </a:rPr>
              <a:t>suffered.</a:t>
            </a:r>
          </a:p>
        </p:txBody>
      </p:sp>
      <p:sp>
        <p:nvSpPr>
          <p:cNvPr id="4" name="TextBox 3"/>
          <p:cNvSpPr txBox="1"/>
          <p:nvPr/>
        </p:nvSpPr>
        <p:spPr>
          <a:xfrm>
            <a:off x="7721600" y="4152900"/>
            <a:ext cx="3543300" cy="1384995"/>
          </a:xfrm>
          <a:prstGeom prst="rect">
            <a:avLst/>
          </a:prstGeom>
          <a:noFill/>
        </p:spPr>
        <p:txBody>
          <a:bodyPr wrap="square" rtlCol="0">
            <a:spAutoFit/>
          </a:bodyPr>
          <a:lstStyle/>
          <a:p>
            <a:pPr algn="ctr"/>
            <a:r>
              <a:rPr lang="en-US" sz="2800" b="1" dirty="0">
                <a:solidFill>
                  <a:srgbClr val="00B050"/>
                </a:solidFill>
              </a:rPr>
              <a:t>More morbidities,</a:t>
            </a:r>
          </a:p>
          <a:p>
            <a:pPr algn="ctr"/>
            <a:r>
              <a:rPr lang="en-US" sz="2800" b="1" dirty="0">
                <a:solidFill>
                  <a:srgbClr val="00B050"/>
                </a:solidFill>
              </a:rPr>
              <a:t>longer the length of stay.        </a:t>
            </a:r>
            <a:r>
              <a:rPr lang="en-US" sz="2400" b="1" dirty="0"/>
              <a:t>Kaempf et al</a:t>
            </a:r>
          </a:p>
        </p:txBody>
      </p:sp>
    </p:spTree>
    <p:extLst>
      <p:ext uri="{BB962C8B-B14F-4D97-AF65-F5344CB8AC3E}">
        <p14:creationId xmlns:p14="http://schemas.microsoft.com/office/powerpoint/2010/main" val="313498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05" y="272716"/>
            <a:ext cx="11763706" cy="7017306"/>
          </a:xfrm>
          <a:prstGeom prst="rect">
            <a:avLst/>
          </a:prstGeom>
          <a:noFill/>
        </p:spPr>
        <p:txBody>
          <a:bodyPr wrap="square" rtlCol="0">
            <a:spAutoFit/>
          </a:bodyPr>
          <a:lstStyle/>
          <a:p>
            <a:pPr algn="ctr"/>
            <a:r>
              <a:rPr lang="en-US" sz="4000" b="1" u="sng" dirty="0"/>
              <a:t>Length of Stay Risk-adjustment Take Home Message</a:t>
            </a:r>
          </a:p>
          <a:p>
            <a:endParaRPr lang="en-US" sz="800" dirty="0"/>
          </a:p>
          <a:p>
            <a:r>
              <a:rPr lang="en-US" sz="4000" b="1" dirty="0">
                <a:solidFill>
                  <a:srgbClr val="FF0000"/>
                </a:solidFill>
              </a:rPr>
              <a:t>Gestational Age</a:t>
            </a:r>
          </a:p>
          <a:p>
            <a:r>
              <a:rPr lang="en-US" sz="4000" b="1" dirty="0">
                <a:solidFill>
                  <a:srgbClr val="FF0000"/>
                </a:solidFill>
              </a:rPr>
              <a:t>   Birth Weight                     </a:t>
            </a:r>
            <a:r>
              <a:rPr lang="en-US" sz="3600" b="1" dirty="0">
                <a:solidFill>
                  <a:srgbClr val="FF0000"/>
                </a:solidFill>
              </a:rPr>
              <a:t> explains </a:t>
            </a:r>
            <a:r>
              <a:rPr lang="en-US" sz="4400" b="1" dirty="0">
                <a:solidFill>
                  <a:srgbClr val="FF0000"/>
                </a:solidFill>
              </a:rPr>
              <a:t>~50% </a:t>
            </a:r>
            <a:r>
              <a:rPr lang="en-US" sz="3600" b="1" dirty="0">
                <a:solidFill>
                  <a:srgbClr val="FF0000"/>
                </a:solidFill>
              </a:rPr>
              <a:t>of LOS variance  </a:t>
            </a:r>
          </a:p>
          <a:p>
            <a:r>
              <a:rPr lang="en-US" sz="4000" b="1" dirty="0">
                <a:solidFill>
                  <a:srgbClr val="FF0000"/>
                </a:solidFill>
              </a:rPr>
              <a:t>          Sex</a:t>
            </a:r>
          </a:p>
          <a:p>
            <a:endParaRPr lang="en-US" sz="1600" b="1" dirty="0">
              <a:solidFill>
                <a:srgbClr val="FF0000"/>
              </a:solidFill>
            </a:endParaRPr>
          </a:p>
          <a:p>
            <a:r>
              <a:rPr lang="en-US" sz="3200" b="1" dirty="0">
                <a:solidFill>
                  <a:srgbClr val="00B050"/>
                </a:solidFill>
              </a:rPr>
              <a:t>                           </a:t>
            </a:r>
            <a:r>
              <a:rPr lang="en-US" sz="3600" b="1" dirty="0">
                <a:solidFill>
                  <a:srgbClr val="00B050"/>
                </a:solidFill>
              </a:rPr>
              <a:t>  </a:t>
            </a:r>
          </a:p>
          <a:p>
            <a:r>
              <a:rPr lang="en-US" sz="3200" b="1" dirty="0">
                <a:solidFill>
                  <a:srgbClr val="00B050"/>
                </a:solidFill>
              </a:rPr>
              <a:t>CRIB/SNAPPE Score </a:t>
            </a:r>
          </a:p>
          <a:p>
            <a:r>
              <a:rPr lang="en-US" sz="3200" b="1" dirty="0">
                <a:solidFill>
                  <a:srgbClr val="00B050"/>
                </a:solidFill>
              </a:rPr>
              <a:t>C/S vs Vaginal                                  </a:t>
            </a:r>
            <a:r>
              <a:rPr lang="en-US" sz="3600" b="1" dirty="0">
                <a:solidFill>
                  <a:srgbClr val="00B050"/>
                </a:solidFill>
              </a:rPr>
              <a:t>ups it to </a:t>
            </a:r>
            <a:r>
              <a:rPr lang="en-US" sz="4400" b="1" dirty="0">
                <a:solidFill>
                  <a:srgbClr val="00B050"/>
                </a:solidFill>
              </a:rPr>
              <a:t>~60% </a:t>
            </a:r>
            <a:r>
              <a:rPr lang="en-US" sz="3600" b="1" dirty="0">
                <a:solidFill>
                  <a:srgbClr val="00B050"/>
                </a:solidFill>
              </a:rPr>
              <a:t>LOS variance </a:t>
            </a:r>
          </a:p>
          <a:p>
            <a:r>
              <a:rPr lang="en-US" sz="3200" b="1" dirty="0">
                <a:solidFill>
                  <a:srgbClr val="00B050"/>
                </a:solidFill>
              </a:rPr>
              <a:t>Inborn vs Outborn</a:t>
            </a:r>
          </a:p>
          <a:p>
            <a:r>
              <a:rPr lang="en-US" sz="3200" b="1" dirty="0">
                <a:solidFill>
                  <a:srgbClr val="00B050"/>
                </a:solidFill>
              </a:rPr>
              <a:t>Maternal socio-economic factors</a:t>
            </a:r>
          </a:p>
          <a:p>
            <a:r>
              <a:rPr lang="en-US" sz="3200" b="1" dirty="0">
                <a:solidFill>
                  <a:srgbClr val="00B050"/>
                </a:solidFill>
              </a:rPr>
              <a:t>Geography                        </a:t>
            </a:r>
            <a:r>
              <a:rPr lang="en-US" sz="4400" b="1" dirty="0">
                <a:solidFill>
                  <a:srgbClr val="7030A0"/>
                </a:solidFill>
              </a:rPr>
              <a:t> </a:t>
            </a:r>
            <a:r>
              <a:rPr lang="en-US" sz="4400" b="1" dirty="0">
                <a:solidFill>
                  <a:srgbClr val="00B050"/>
                </a:solidFill>
              </a:rPr>
              <a:t>                                </a:t>
            </a:r>
          </a:p>
          <a:p>
            <a:r>
              <a:rPr lang="en-US" sz="2400" dirty="0"/>
              <a:t>                                                               </a:t>
            </a:r>
            <a:endParaRPr lang="en-US" dirty="0"/>
          </a:p>
          <a:p>
            <a:endParaRPr lang="en-US" dirty="0"/>
          </a:p>
        </p:txBody>
      </p:sp>
      <p:sp>
        <p:nvSpPr>
          <p:cNvPr id="4" name="Right Arrow 3"/>
          <p:cNvSpPr/>
          <p:nvPr/>
        </p:nvSpPr>
        <p:spPr>
          <a:xfrm>
            <a:off x="3973818" y="1817467"/>
            <a:ext cx="1449238" cy="448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950127" y="4117156"/>
            <a:ext cx="1449238" cy="861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57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92" y="271464"/>
            <a:ext cx="11263744"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p-Down Arrow 1"/>
          <p:cNvSpPr/>
          <p:nvPr/>
        </p:nvSpPr>
        <p:spPr>
          <a:xfrm>
            <a:off x="9947564" y="2784763"/>
            <a:ext cx="360217" cy="23829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62045" y="677333"/>
            <a:ext cx="4806502" cy="1631216"/>
          </a:xfrm>
          <a:prstGeom prst="rect">
            <a:avLst/>
          </a:prstGeom>
          <a:noFill/>
        </p:spPr>
        <p:txBody>
          <a:bodyPr wrap="square" rtlCol="0">
            <a:spAutoFit/>
          </a:bodyPr>
          <a:lstStyle/>
          <a:p>
            <a:pPr algn="ctr"/>
            <a:r>
              <a:rPr lang="en-US" sz="2400" b="1" dirty="0">
                <a:solidFill>
                  <a:srgbClr val="00B050"/>
                </a:solidFill>
              </a:rPr>
              <a:t>Risk-adjusted - Green NICU has fewer morbidities than Purple NICU,</a:t>
            </a:r>
          </a:p>
          <a:p>
            <a:pPr algn="ctr"/>
            <a:r>
              <a:rPr lang="en-US" sz="2400" b="1" dirty="0">
                <a:solidFill>
                  <a:srgbClr val="002060"/>
                </a:solidFill>
              </a:rPr>
              <a:t>and </a:t>
            </a:r>
            <a:r>
              <a:rPr lang="en-US" sz="2400" b="1" u="sng" dirty="0">
                <a:solidFill>
                  <a:srgbClr val="002060"/>
                </a:solidFill>
              </a:rPr>
              <a:t>30 day</a:t>
            </a:r>
            <a:r>
              <a:rPr lang="en-US" sz="2400" b="1" dirty="0">
                <a:solidFill>
                  <a:srgbClr val="002060"/>
                </a:solidFill>
              </a:rPr>
              <a:t> difference in LOS.</a:t>
            </a:r>
          </a:p>
          <a:p>
            <a:pPr algn="ctr"/>
            <a:r>
              <a:rPr lang="en-US" sz="2800" b="1" dirty="0">
                <a:solidFill>
                  <a:srgbClr val="FF0000"/>
                </a:solidFill>
              </a:rPr>
              <a:t>~$120,000 per baby</a:t>
            </a:r>
          </a:p>
        </p:txBody>
      </p:sp>
      <p:sp>
        <p:nvSpPr>
          <p:cNvPr id="4" name="TextBox 3"/>
          <p:cNvSpPr txBox="1"/>
          <p:nvPr/>
        </p:nvSpPr>
        <p:spPr>
          <a:xfrm>
            <a:off x="160420" y="6304547"/>
            <a:ext cx="3534249" cy="400110"/>
          </a:xfrm>
          <a:prstGeom prst="rect">
            <a:avLst/>
          </a:prstGeom>
          <a:noFill/>
        </p:spPr>
        <p:txBody>
          <a:bodyPr wrap="square" rtlCol="0">
            <a:spAutoFit/>
          </a:bodyPr>
          <a:lstStyle/>
          <a:p>
            <a:r>
              <a:rPr lang="en-US" sz="2000" b="1" dirty="0"/>
              <a:t>Kaempf et al, JAMA Peds 2015</a:t>
            </a:r>
          </a:p>
        </p:txBody>
      </p:sp>
    </p:spTree>
    <p:extLst>
      <p:ext uri="{BB962C8B-B14F-4D97-AF65-F5344CB8AC3E}">
        <p14:creationId xmlns:p14="http://schemas.microsoft.com/office/powerpoint/2010/main" val="299389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32" y="336884"/>
            <a:ext cx="11598442" cy="7909858"/>
          </a:xfrm>
          <a:prstGeom prst="rect">
            <a:avLst/>
          </a:prstGeom>
          <a:noFill/>
        </p:spPr>
        <p:txBody>
          <a:bodyPr wrap="square" rtlCol="0">
            <a:spAutoFit/>
          </a:bodyPr>
          <a:lstStyle/>
          <a:p>
            <a:r>
              <a:rPr lang="en-US" sz="4400" b="1" dirty="0">
                <a:solidFill>
                  <a:srgbClr val="FF0000"/>
                </a:solidFill>
              </a:rPr>
              <a:t>      Reducing major morbidities – BPD, NEC, nosocomial infection, SIVH, SROP, PVL generally</a:t>
            </a:r>
          </a:p>
          <a:p>
            <a:r>
              <a:rPr lang="en-US" sz="4400" b="1" dirty="0">
                <a:solidFill>
                  <a:srgbClr val="FF0000"/>
                </a:solidFill>
              </a:rPr>
              <a:t>        </a:t>
            </a:r>
            <a:r>
              <a:rPr lang="en-US" sz="4400" b="1" u="sng" dirty="0">
                <a:solidFill>
                  <a:srgbClr val="FF0000"/>
                </a:solidFill>
              </a:rPr>
              <a:t>decreases</a:t>
            </a:r>
            <a:r>
              <a:rPr lang="en-US" sz="4400" b="1" dirty="0">
                <a:solidFill>
                  <a:srgbClr val="FF0000"/>
                </a:solidFill>
              </a:rPr>
              <a:t> the LOS. </a:t>
            </a:r>
            <a:endParaRPr lang="en-US" sz="4400" b="1" i="1" dirty="0">
              <a:solidFill>
                <a:srgbClr val="FF0000"/>
              </a:solidFill>
            </a:endParaRPr>
          </a:p>
          <a:p>
            <a:pPr algn="ctr"/>
            <a:endParaRPr lang="en-US" b="1" dirty="0"/>
          </a:p>
          <a:p>
            <a:pPr algn="ctr"/>
            <a:endParaRPr lang="en-US" b="1" dirty="0"/>
          </a:p>
          <a:p>
            <a:r>
              <a:rPr lang="en-US" sz="4000" b="1" dirty="0">
                <a:solidFill>
                  <a:srgbClr val="0070C0"/>
                </a:solidFill>
              </a:rPr>
              <a:t>    With major morbidities  </a:t>
            </a:r>
          </a:p>
          <a:p>
            <a:r>
              <a:rPr lang="en-US" sz="4000" b="1" dirty="0">
                <a:solidFill>
                  <a:srgbClr val="0070C0"/>
                </a:solidFill>
              </a:rPr>
              <a:t>factored in, ~75% of the LOS</a:t>
            </a:r>
          </a:p>
          <a:p>
            <a:r>
              <a:rPr lang="en-US" sz="4000" b="1" dirty="0">
                <a:solidFill>
                  <a:srgbClr val="0070C0"/>
                </a:solidFill>
              </a:rPr>
              <a:t>variance can be explained,….</a:t>
            </a:r>
          </a:p>
          <a:p>
            <a:r>
              <a:rPr lang="en-US" sz="4000" b="1" dirty="0">
                <a:solidFill>
                  <a:srgbClr val="0070C0"/>
                </a:solidFill>
              </a:rPr>
              <a:t>but what accounts for the </a:t>
            </a:r>
          </a:p>
          <a:p>
            <a:r>
              <a:rPr lang="en-US" sz="4800" b="1" i="1" dirty="0">
                <a:solidFill>
                  <a:srgbClr val="0070C0"/>
                </a:solidFill>
              </a:rPr>
              <a:t>       other ~</a:t>
            </a:r>
            <a:r>
              <a:rPr lang="en-US" sz="4800" b="1" i="1" u="sng" dirty="0">
                <a:solidFill>
                  <a:srgbClr val="0070C0"/>
                </a:solidFill>
              </a:rPr>
              <a:t>25%</a:t>
            </a:r>
            <a:r>
              <a:rPr lang="en-US" sz="4800" b="1" i="1" dirty="0">
                <a:solidFill>
                  <a:srgbClr val="0070C0"/>
                </a:solidFill>
              </a:rPr>
              <a:t>?</a:t>
            </a:r>
          </a:p>
          <a:p>
            <a:endParaRPr lang="en-US" sz="2400" dirty="0"/>
          </a:p>
          <a:p>
            <a:endParaRPr lang="en-US" dirty="0"/>
          </a:p>
          <a:p>
            <a:endParaRPr lang="en-US" dirty="0"/>
          </a:p>
          <a:p>
            <a:endParaRPr lang="en-US" dirty="0"/>
          </a:p>
          <a:p>
            <a:endParaRPr lang="en-US" dirty="0"/>
          </a:p>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120" y="2387600"/>
            <a:ext cx="4471080" cy="4129275"/>
          </a:xfrm>
          <a:prstGeom prst="rect">
            <a:avLst/>
          </a:prstGeom>
        </p:spPr>
      </p:pic>
    </p:spTree>
    <p:extLst>
      <p:ext uri="{BB962C8B-B14F-4D97-AF65-F5344CB8AC3E}">
        <p14:creationId xmlns:p14="http://schemas.microsoft.com/office/powerpoint/2010/main" val="281763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364" y="327804"/>
            <a:ext cx="11575342" cy="6832640"/>
          </a:xfrm>
          <a:prstGeom prst="rect">
            <a:avLst/>
          </a:prstGeom>
          <a:noFill/>
        </p:spPr>
        <p:txBody>
          <a:bodyPr wrap="square" rtlCol="0">
            <a:spAutoFit/>
          </a:bodyPr>
          <a:lstStyle/>
          <a:p>
            <a:pPr algn="ctr"/>
            <a:r>
              <a:rPr lang="en-US" sz="4400" b="1" dirty="0"/>
              <a:t>Morbidities are intertwined with decreasing GA and BWT,…..horse or cart as we study LOS?</a:t>
            </a:r>
          </a:p>
          <a:p>
            <a:pPr algn="ctr"/>
            <a:endParaRPr lang="en-US" sz="1600" b="1" dirty="0"/>
          </a:p>
          <a:p>
            <a:pPr algn="ctr"/>
            <a:r>
              <a:rPr lang="en-US" sz="4400" b="1" dirty="0">
                <a:solidFill>
                  <a:srgbClr val="FF0000"/>
                </a:solidFill>
              </a:rPr>
              <a:t>CPQCC data - mortality rate has negligible effect on LOS and Total Bed Days,….ditto for transfer rates.           </a:t>
            </a:r>
            <a:r>
              <a:rPr lang="en-US" sz="3600" b="1" dirty="0">
                <a:solidFill>
                  <a:srgbClr val="FF0000"/>
                </a:solidFill>
              </a:rPr>
              <a:t>H Lee, </a:t>
            </a:r>
            <a:r>
              <a:rPr lang="en-US" sz="3600" b="1" i="1" dirty="0">
                <a:solidFill>
                  <a:srgbClr val="FF0000"/>
                </a:solidFill>
              </a:rPr>
              <a:t>J Perinatol</a:t>
            </a:r>
            <a:r>
              <a:rPr lang="en-US" sz="3600" b="1" dirty="0">
                <a:solidFill>
                  <a:srgbClr val="FF0000"/>
                </a:solidFill>
              </a:rPr>
              <a:t>, 2013</a:t>
            </a:r>
          </a:p>
          <a:p>
            <a:pPr algn="ctr"/>
            <a:endParaRPr lang="en-US" sz="1600" b="1" dirty="0">
              <a:solidFill>
                <a:srgbClr val="FF0000"/>
              </a:solidFill>
            </a:endParaRPr>
          </a:p>
          <a:p>
            <a:pPr algn="ctr"/>
            <a:r>
              <a:rPr lang="en-US" sz="4400" b="1" dirty="0">
                <a:solidFill>
                  <a:srgbClr val="7030A0"/>
                </a:solidFill>
              </a:rPr>
              <a:t>NICUs that have fewer morbidities in extremely premature infants report </a:t>
            </a:r>
            <a:r>
              <a:rPr lang="en-US" sz="4400" b="1" i="1" u="sng" dirty="0">
                <a:solidFill>
                  <a:srgbClr val="7030A0"/>
                </a:solidFill>
              </a:rPr>
              <a:t>reduced </a:t>
            </a:r>
            <a:r>
              <a:rPr lang="en-US" sz="4400" b="1" dirty="0">
                <a:solidFill>
                  <a:srgbClr val="7030A0"/>
                </a:solidFill>
              </a:rPr>
              <a:t>mortality which can </a:t>
            </a:r>
            <a:r>
              <a:rPr lang="en-US" sz="4400" b="1" i="1" u="sng" dirty="0">
                <a:solidFill>
                  <a:srgbClr val="7030A0"/>
                </a:solidFill>
              </a:rPr>
              <a:t>increase</a:t>
            </a:r>
            <a:r>
              <a:rPr lang="en-US" sz="4400" b="1" dirty="0">
                <a:solidFill>
                  <a:srgbClr val="7030A0"/>
                </a:solidFill>
              </a:rPr>
              <a:t> total bed days.</a:t>
            </a:r>
            <a:endParaRPr lang="en-US" sz="800" b="1" dirty="0">
              <a:solidFill>
                <a:srgbClr val="FF0000"/>
              </a:solidFill>
            </a:endParaRPr>
          </a:p>
          <a:p>
            <a:endParaRPr lang="en-US" dirty="0"/>
          </a:p>
          <a:p>
            <a:endParaRPr lang="en-US" dirty="0"/>
          </a:p>
          <a:p>
            <a:endParaRPr lang="en-US" dirty="0"/>
          </a:p>
        </p:txBody>
      </p:sp>
    </p:spTree>
    <p:extLst>
      <p:ext uri="{BB962C8B-B14F-4D97-AF65-F5344CB8AC3E}">
        <p14:creationId xmlns:p14="http://schemas.microsoft.com/office/powerpoint/2010/main" val="2758643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2882" y="141891"/>
            <a:ext cx="6180083" cy="6647974"/>
          </a:xfrm>
          <a:prstGeom prst="rect">
            <a:avLst/>
          </a:prstGeom>
          <a:noFill/>
        </p:spPr>
        <p:txBody>
          <a:bodyPr wrap="square" rtlCol="0">
            <a:spAutoFit/>
          </a:bodyPr>
          <a:lstStyle/>
          <a:p>
            <a:pPr algn="ctr"/>
            <a:r>
              <a:rPr lang="en-US" sz="3200" b="1" dirty="0">
                <a:solidFill>
                  <a:srgbClr val="00B050"/>
                </a:solidFill>
              </a:rPr>
              <a:t>LOS is 4–dimensional, it’s </a:t>
            </a:r>
            <a:r>
              <a:rPr lang="en-US" sz="3200" b="1" i="1" u="sng" dirty="0">
                <a:solidFill>
                  <a:srgbClr val="00B050"/>
                </a:solidFill>
              </a:rPr>
              <a:t>quantum</a:t>
            </a:r>
            <a:r>
              <a:rPr lang="en-US" sz="3200" b="1" dirty="0">
                <a:solidFill>
                  <a:srgbClr val="00B050"/>
                </a:solidFill>
              </a:rPr>
              <a:t>,….non-linear interactions in complex adaptive systems.</a:t>
            </a:r>
          </a:p>
          <a:p>
            <a:pPr algn="ctr"/>
            <a:endParaRPr lang="en-US" sz="1200" b="1" dirty="0">
              <a:solidFill>
                <a:srgbClr val="00B050"/>
              </a:solidFill>
            </a:endParaRPr>
          </a:p>
          <a:p>
            <a:pPr algn="ctr"/>
            <a:r>
              <a:rPr lang="en-US" sz="3200" b="1" dirty="0">
                <a:solidFill>
                  <a:srgbClr val="00B050"/>
                </a:solidFill>
              </a:rPr>
              <a:t> </a:t>
            </a:r>
            <a:r>
              <a:rPr lang="en-US" sz="3200" b="1" dirty="0">
                <a:solidFill>
                  <a:srgbClr val="FF0000"/>
                </a:solidFill>
              </a:rPr>
              <a:t>You </a:t>
            </a:r>
            <a:r>
              <a:rPr lang="en-US" sz="3200" b="1" u="sng" dirty="0">
                <a:solidFill>
                  <a:srgbClr val="FF0000"/>
                </a:solidFill>
              </a:rPr>
              <a:t>cannot</a:t>
            </a:r>
            <a:r>
              <a:rPr lang="en-US" sz="3200" b="1" dirty="0">
                <a:solidFill>
                  <a:srgbClr val="FF0000"/>
                </a:solidFill>
              </a:rPr>
              <a:t> predict the performance of any whole by simply studying the parts.</a:t>
            </a:r>
          </a:p>
          <a:p>
            <a:pPr algn="ctr"/>
            <a:endParaRPr lang="en-US" sz="1600" b="1" dirty="0">
              <a:solidFill>
                <a:srgbClr val="00B050"/>
              </a:solidFill>
            </a:endParaRPr>
          </a:p>
          <a:p>
            <a:pPr algn="ctr"/>
            <a:r>
              <a:rPr lang="en-US" sz="3200" b="1" dirty="0">
                <a:solidFill>
                  <a:srgbClr val="0070C0"/>
                </a:solidFill>
              </a:rPr>
              <a:t>NICUs are networks composed of non-homogenous agents with competing interests,….interacting in undisclosed manners.</a:t>
            </a:r>
            <a:r>
              <a:rPr lang="en-US" sz="3200" dirty="0">
                <a:solidFill>
                  <a:srgbClr val="0070C0"/>
                </a:solidFill>
              </a:rPr>
              <a:t>  </a:t>
            </a:r>
            <a:r>
              <a:rPr lang="en-US" sz="3200" b="1" dirty="0">
                <a:solidFill>
                  <a:srgbClr val="0070C0"/>
                </a:solidFill>
              </a:rPr>
              <a:t>There are no independent</a:t>
            </a:r>
            <a:r>
              <a:rPr lang="en-US" sz="3200" b="1" i="1" dirty="0">
                <a:solidFill>
                  <a:srgbClr val="0070C0"/>
                </a:solidFill>
              </a:rPr>
              <a:t> “</a:t>
            </a:r>
            <a:r>
              <a:rPr lang="en-US" sz="3600" b="1" i="1" dirty="0">
                <a:solidFill>
                  <a:srgbClr val="0070C0"/>
                </a:solidFill>
              </a:rPr>
              <a:t>parts</a:t>
            </a:r>
            <a:r>
              <a:rPr lang="en-US" sz="3200" b="1" i="1" dirty="0">
                <a:solidFill>
                  <a:srgbClr val="0070C0"/>
                </a:solidFill>
              </a:rPr>
              <a:t>”.</a:t>
            </a:r>
          </a:p>
          <a:p>
            <a:endParaRPr lang="en-US" sz="1000" dirty="0"/>
          </a:p>
          <a:p>
            <a:r>
              <a:rPr lang="en-US" sz="2400" b="1" dirty="0"/>
              <a:t>                Kaempf and Suresh, </a:t>
            </a:r>
            <a:r>
              <a:rPr lang="en-US" sz="2400" b="1" i="1" dirty="0"/>
              <a:t>J </a:t>
            </a:r>
            <a:r>
              <a:rPr lang="en-US" sz="2400" b="1" i="1" dirty="0" err="1"/>
              <a:t>Perinatol</a:t>
            </a:r>
            <a:r>
              <a:rPr lang="en-US" sz="2400" b="1" dirty="0"/>
              <a:t>, 2019</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86" y="141891"/>
            <a:ext cx="5339914" cy="39571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59" y="3153102"/>
            <a:ext cx="4698123" cy="3513651"/>
          </a:xfrm>
          <a:prstGeom prst="rect">
            <a:avLst/>
          </a:prstGeom>
        </p:spPr>
      </p:pic>
    </p:spTree>
    <p:extLst>
      <p:ext uri="{BB962C8B-B14F-4D97-AF65-F5344CB8AC3E}">
        <p14:creationId xmlns:p14="http://schemas.microsoft.com/office/powerpoint/2010/main" val="3986178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65" y="284205"/>
            <a:ext cx="11813059" cy="5632311"/>
          </a:xfrm>
          <a:prstGeom prst="rect">
            <a:avLst/>
          </a:prstGeom>
          <a:noFill/>
        </p:spPr>
        <p:txBody>
          <a:bodyPr wrap="square" rtlCol="0">
            <a:spAutoFit/>
          </a:bodyPr>
          <a:lstStyle/>
          <a:p>
            <a:pPr algn="ctr"/>
            <a:endParaRPr lang="en-US" sz="800" b="1" dirty="0"/>
          </a:p>
          <a:p>
            <a:pPr algn="ctr"/>
            <a:r>
              <a:rPr lang="en-US" sz="8800" b="1" dirty="0"/>
              <a:t>Let’s pause for a moment,…..what is missing from the NICU length of stay literature?</a:t>
            </a:r>
          </a:p>
        </p:txBody>
      </p:sp>
    </p:spTree>
    <p:extLst>
      <p:ext uri="{BB962C8B-B14F-4D97-AF65-F5344CB8AC3E}">
        <p14:creationId xmlns:p14="http://schemas.microsoft.com/office/powerpoint/2010/main" val="3385291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35896" y="306265"/>
            <a:ext cx="7865417" cy="6041571"/>
            <a:chOff x="1490698" y="108858"/>
            <a:chExt cx="7865417" cy="604157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5" y="108858"/>
              <a:ext cx="7004800" cy="590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6507042" y="4791382"/>
              <a:ext cx="2424101" cy="12251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19400" y="4947956"/>
              <a:ext cx="2710543" cy="120247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351315" y="1398620"/>
              <a:ext cx="81169" cy="31024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9928835">
              <a:off x="7160654" y="5611335"/>
              <a:ext cx="1675459" cy="523220"/>
            </a:xfrm>
            <a:prstGeom prst="rect">
              <a:avLst/>
            </a:prstGeom>
            <a:noFill/>
          </p:spPr>
          <p:txBody>
            <a:bodyPr wrap="none" rtlCol="0">
              <a:spAutoFit/>
            </a:bodyPr>
            <a:lstStyle/>
            <a:p>
              <a:r>
                <a:rPr lang="en-US" sz="2800" b="1" dirty="0"/>
                <a:t>Morbidity</a:t>
              </a:r>
            </a:p>
          </p:txBody>
        </p:sp>
        <p:sp>
          <p:nvSpPr>
            <p:cNvPr id="16" name="TextBox 15"/>
            <p:cNvSpPr txBox="1"/>
            <p:nvPr/>
          </p:nvSpPr>
          <p:spPr>
            <a:xfrm rot="1365347">
              <a:off x="2780656" y="5537435"/>
              <a:ext cx="1590179" cy="523220"/>
            </a:xfrm>
            <a:prstGeom prst="rect">
              <a:avLst/>
            </a:prstGeom>
            <a:noFill/>
          </p:spPr>
          <p:txBody>
            <a:bodyPr wrap="none" rtlCol="0">
              <a:spAutoFit/>
            </a:bodyPr>
            <a:lstStyle/>
            <a:p>
              <a:r>
                <a:rPr lang="en-US" sz="2800" b="1" dirty="0"/>
                <a:t>Mortality</a:t>
              </a:r>
            </a:p>
          </p:txBody>
        </p:sp>
        <p:sp>
          <p:nvSpPr>
            <p:cNvPr id="17" name="TextBox 16"/>
            <p:cNvSpPr txBox="1"/>
            <p:nvPr/>
          </p:nvSpPr>
          <p:spPr>
            <a:xfrm>
              <a:off x="1490698" y="2596362"/>
              <a:ext cx="663387" cy="461665"/>
            </a:xfrm>
            <a:prstGeom prst="rect">
              <a:avLst/>
            </a:prstGeom>
            <a:noFill/>
          </p:spPr>
          <p:txBody>
            <a:bodyPr wrap="none" rtlCol="0">
              <a:spAutoFit/>
            </a:bodyPr>
            <a:lstStyle/>
            <a:p>
              <a:r>
                <a:rPr lang="en-US" sz="2400" b="1" dirty="0"/>
                <a:t>LOS</a:t>
              </a:r>
            </a:p>
          </p:txBody>
        </p:sp>
      </p:grpSp>
      <p:sp>
        <p:nvSpPr>
          <p:cNvPr id="2" name="TextBox 1"/>
          <p:cNvSpPr txBox="1"/>
          <p:nvPr/>
        </p:nvSpPr>
        <p:spPr>
          <a:xfrm>
            <a:off x="8198544" y="192505"/>
            <a:ext cx="3784910" cy="6924973"/>
          </a:xfrm>
          <a:prstGeom prst="rect">
            <a:avLst/>
          </a:prstGeom>
          <a:noFill/>
        </p:spPr>
        <p:txBody>
          <a:bodyPr wrap="square" rtlCol="0">
            <a:spAutoFit/>
          </a:bodyPr>
          <a:lstStyle/>
          <a:p>
            <a:pPr algn="ctr"/>
            <a:r>
              <a:rPr lang="en-US" sz="2800" b="1" dirty="0"/>
              <a:t>Where is the optimal position on this 3- dimensional undulant, magic carpet ride?</a:t>
            </a:r>
          </a:p>
          <a:p>
            <a:endParaRPr lang="en-US" sz="1600" b="1" dirty="0"/>
          </a:p>
          <a:p>
            <a:pPr algn="ctr"/>
            <a:r>
              <a:rPr lang="en-US" sz="3200" b="1" dirty="0">
                <a:solidFill>
                  <a:srgbClr val="FF0000"/>
                </a:solidFill>
              </a:rPr>
              <a:t>Optimal for whom?</a:t>
            </a:r>
          </a:p>
          <a:p>
            <a:endParaRPr lang="en-US" sz="1600" b="1" dirty="0"/>
          </a:p>
          <a:p>
            <a:pPr algn="ctr"/>
            <a:r>
              <a:rPr lang="en-US" sz="3200" b="1" dirty="0">
                <a:solidFill>
                  <a:srgbClr val="00B050"/>
                </a:solidFill>
              </a:rPr>
              <a:t>The infant?</a:t>
            </a:r>
          </a:p>
          <a:p>
            <a:pPr algn="ctr"/>
            <a:r>
              <a:rPr lang="en-US" sz="3200" b="1" dirty="0">
                <a:solidFill>
                  <a:srgbClr val="7030A0"/>
                </a:solidFill>
              </a:rPr>
              <a:t>The family?</a:t>
            </a:r>
          </a:p>
          <a:p>
            <a:pPr algn="ctr"/>
            <a:r>
              <a:rPr lang="en-US" sz="3200" b="1" dirty="0">
                <a:solidFill>
                  <a:srgbClr val="00B050"/>
                </a:solidFill>
              </a:rPr>
              <a:t>RNs/MDs/NNPs…?</a:t>
            </a:r>
          </a:p>
          <a:p>
            <a:pPr algn="ctr"/>
            <a:r>
              <a:rPr lang="en-US" sz="3200" b="1" dirty="0">
                <a:solidFill>
                  <a:srgbClr val="7030A0"/>
                </a:solidFill>
              </a:rPr>
              <a:t>Insurance companies?</a:t>
            </a:r>
          </a:p>
          <a:p>
            <a:pPr algn="ctr"/>
            <a:endParaRPr lang="en-US" sz="2000" b="1" dirty="0">
              <a:solidFill>
                <a:srgbClr val="7030A0"/>
              </a:solidFill>
            </a:endParaRPr>
          </a:p>
          <a:p>
            <a:r>
              <a:rPr lang="en-US" sz="4000" b="1" dirty="0">
                <a:solidFill>
                  <a:srgbClr val="C00000"/>
                </a:solidFill>
              </a:rPr>
              <a:t>Society-at-large?</a:t>
            </a:r>
          </a:p>
          <a:p>
            <a:endParaRPr lang="en-US" dirty="0"/>
          </a:p>
          <a:p>
            <a:endParaRPr lang="en-US" dirty="0"/>
          </a:p>
        </p:txBody>
      </p:sp>
    </p:spTree>
    <p:extLst>
      <p:ext uri="{BB962C8B-B14F-4D97-AF65-F5344CB8AC3E}">
        <p14:creationId xmlns:p14="http://schemas.microsoft.com/office/powerpoint/2010/main" val="91374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255" y="0"/>
            <a:ext cx="6814869" cy="6537659"/>
          </a:xfrm>
          <a:prstGeom prst="rect">
            <a:avLst/>
          </a:prstGeom>
        </p:spPr>
      </p:pic>
      <p:sp>
        <p:nvSpPr>
          <p:cNvPr id="3" name="TextBox 2"/>
          <p:cNvSpPr txBox="1"/>
          <p:nvPr/>
        </p:nvSpPr>
        <p:spPr>
          <a:xfrm>
            <a:off x="138023" y="241540"/>
            <a:ext cx="4378492" cy="7017306"/>
          </a:xfrm>
          <a:prstGeom prst="rect">
            <a:avLst/>
          </a:prstGeom>
          <a:noFill/>
        </p:spPr>
        <p:txBody>
          <a:bodyPr wrap="square" rtlCol="0">
            <a:spAutoFit/>
          </a:bodyPr>
          <a:lstStyle/>
          <a:p>
            <a:pPr algn="ctr"/>
            <a:r>
              <a:rPr lang="en-US" sz="3200" b="1" dirty="0">
                <a:solidFill>
                  <a:srgbClr val="0070C0"/>
                </a:solidFill>
              </a:rPr>
              <a:t>39 NICUs</a:t>
            </a:r>
          </a:p>
          <a:p>
            <a:pPr algn="ctr"/>
            <a:r>
              <a:rPr lang="en-US" sz="3200" b="1" dirty="0">
                <a:solidFill>
                  <a:srgbClr val="0070C0"/>
                </a:solidFill>
              </a:rPr>
              <a:t>“Benefit Metric” in  21,423 VLBW infants</a:t>
            </a:r>
          </a:p>
          <a:p>
            <a:endParaRPr lang="en-US" sz="1000" dirty="0"/>
          </a:p>
          <a:p>
            <a:pPr algn="ctr"/>
            <a:r>
              <a:rPr lang="en-US" sz="3200" b="1" dirty="0">
                <a:solidFill>
                  <a:srgbClr val="FF0000"/>
                </a:solidFill>
              </a:rPr>
              <a:t>LOS decreases as the morbidity score increases (improves)</a:t>
            </a:r>
          </a:p>
          <a:p>
            <a:pPr algn="ctr"/>
            <a:endParaRPr lang="en-US" sz="1200" b="1" dirty="0"/>
          </a:p>
          <a:p>
            <a:pPr algn="ctr"/>
            <a:r>
              <a:rPr lang="en-US" sz="3200" b="1" dirty="0">
                <a:solidFill>
                  <a:srgbClr val="002060"/>
                </a:solidFill>
              </a:rPr>
              <a:t>LOS increases as mortality decreases</a:t>
            </a:r>
          </a:p>
          <a:p>
            <a:pPr algn="ctr"/>
            <a:endParaRPr lang="en-US" sz="1000" b="1" dirty="0">
              <a:solidFill>
                <a:srgbClr val="00B050"/>
              </a:solidFill>
            </a:endParaRPr>
          </a:p>
          <a:p>
            <a:pPr algn="ctr"/>
            <a:r>
              <a:rPr lang="en-US" sz="3200" b="1" i="1" dirty="0">
                <a:solidFill>
                  <a:srgbClr val="7030A0"/>
                </a:solidFill>
              </a:rPr>
              <a:t>LOS increase seen with decreasing mortality is blunted by a better  morbidity score </a:t>
            </a:r>
          </a:p>
          <a:p>
            <a:pPr algn="ctr"/>
            <a:r>
              <a:rPr lang="en-US" sz="1600" b="1" dirty="0"/>
              <a:t> </a:t>
            </a:r>
            <a:endParaRPr lang="en-US" b="1" dirty="0">
              <a:solidFill>
                <a:srgbClr val="7030A0"/>
              </a:solidFill>
            </a:endParaRPr>
          </a:p>
          <a:p>
            <a:endParaRPr lang="en-US" dirty="0"/>
          </a:p>
        </p:txBody>
      </p:sp>
      <p:sp>
        <p:nvSpPr>
          <p:cNvPr id="5" name="TextBox 4"/>
          <p:cNvSpPr txBox="1"/>
          <p:nvPr/>
        </p:nvSpPr>
        <p:spPr>
          <a:xfrm>
            <a:off x="5737407" y="699245"/>
            <a:ext cx="5593977" cy="461665"/>
          </a:xfrm>
          <a:prstGeom prst="rect">
            <a:avLst/>
          </a:prstGeom>
          <a:noFill/>
        </p:spPr>
        <p:txBody>
          <a:bodyPr wrap="square" rtlCol="0">
            <a:spAutoFit/>
          </a:bodyPr>
          <a:lstStyle/>
          <a:p>
            <a:r>
              <a:rPr lang="en-US" sz="2400" b="1" dirty="0"/>
              <a:t>           Mortality (MEED)</a:t>
            </a:r>
          </a:p>
        </p:txBody>
      </p:sp>
      <p:sp>
        <p:nvSpPr>
          <p:cNvPr id="6" name="TextBox 5"/>
          <p:cNvSpPr txBox="1"/>
          <p:nvPr/>
        </p:nvSpPr>
        <p:spPr>
          <a:xfrm>
            <a:off x="5002302" y="3030068"/>
            <a:ext cx="1039906" cy="1077218"/>
          </a:xfrm>
          <a:prstGeom prst="rect">
            <a:avLst/>
          </a:prstGeom>
          <a:noFill/>
        </p:spPr>
        <p:txBody>
          <a:bodyPr wrap="square" rtlCol="0">
            <a:spAutoFit/>
          </a:bodyPr>
          <a:lstStyle/>
          <a:p>
            <a:r>
              <a:rPr lang="en-US" sz="3600" b="1" dirty="0"/>
              <a:t>LOS</a:t>
            </a:r>
          </a:p>
          <a:p>
            <a:r>
              <a:rPr lang="en-US" sz="2800" b="1" dirty="0"/>
              <a:t>days</a:t>
            </a:r>
          </a:p>
        </p:txBody>
      </p:sp>
      <p:sp>
        <p:nvSpPr>
          <p:cNvPr id="7" name="TextBox 6"/>
          <p:cNvSpPr txBox="1"/>
          <p:nvPr/>
        </p:nvSpPr>
        <p:spPr>
          <a:xfrm>
            <a:off x="6364933" y="5827060"/>
            <a:ext cx="3603812" cy="830997"/>
          </a:xfrm>
          <a:prstGeom prst="rect">
            <a:avLst/>
          </a:prstGeom>
          <a:noFill/>
        </p:spPr>
        <p:txBody>
          <a:bodyPr wrap="square" rtlCol="0">
            <a:spAutoFit/>
          </a:bodyPr>
          <a:lstStyle/>
          <a:p>
            <a:pPr algn="ctr"/>
            <a:r>
              <a:rPr lang="en-US" sz="2400" b="1" dirty="0"/>
              <a:t>Risk-adjusted Composite       Morbidity Score  </a:t>
            </a:r>
          </a:p>
        </p:txBody>
      </p:sp>
      <p:sp>
        <p:nvSpPr>
          <p:cNvPr id="4" name="Left Arrow 3"/>
          <p:cNvSpPr/>
          <p:nvPr/>
        </p:nvSpPr>
        <p:spPr>
          <a:xfrm>
            <a:off x="10815135" y="4414343"/>
            <a:ext cx="1061545" cy="5044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83619" y="4937765"/>
            <a:ext cx="1550276" cy="646331"/>
          </a:xfrm>
          <a:prstGeom prst="rect">
            <a:avLst/>
          </a:prstGeom>
          <a:noFill/>
        </p:spPr>
        <p:txBody>
          <a:bodyPr wrap="square" rtlCol="0">
            <a:spAutoFit/>
          </a:bodyPr>
          <a:lstStyle/>
          <a:p>
            <a:r>
              <a:rPr lang="en-US" sz="3600" b="1" dirty="0">
                <a:solidFill>
                  <a:srgbClr val="00B050"/>
                </a:solidFill>
              </a:rPr>
              <a:t>Wow!</a:t>
            </a:r>
          </a:p>
        </p:txBody>
      </p:sp>
      <p:sp>
        <p:nvSpPr>
          <p:cNvPr id="9" name="TextBox 8">
            <a:extLst>
              <a:ext uri="{FF2B5EF4-FFF2-40B4-BE49-F238E27FC236}">
                <a16:creationId xmlns:a16="http://schemas.microsoft.com/office/drawing/2014/main" id="{36B6ADB6-3161-4D16-862B-250B4E4B289F}"/>
              </a:ext>
            </a:extLst>
          </p:cNvPr>
          <p:cNvSpPr txBox="1"/>
          <p:nvPr/>
        </p:nvSpPr>
        <p:spPr>
          <a:xfrm>
            <a:off x="10298243" y="5756223"/>
            <a:ext cx="2035651" cy="923330"/>
          </a:xfrm>
          <a:prstGeom prst="rect">
            <a:avLst/>
          </a:prstGeom>
          <a:noFill/>
        </p:spPr>
        <p:txBody>
          <a:bodyPr wrap="square" rtlCol="0">
            <a:spAutoFit/>
          </a:bodyPr>
          <a:lstStyle/>
          <a:p>
            <a:r>
              <a:rPr lang="en-US" b="1" dirty="0">
                <a:solidFill>
                  <a:srgbClr val="002060"/>
                </a:solidFill>
              </a:rPr>
              <a:t>Kaempf et al, Arch Dis Child FNN, 2018</a:t>
            </a:r>
          </a:p>
          <a:p>
            <a:endParaRPr lang="en-US" dirty="0"/>
          </a:p>
        </p:txBody>
      </p:sp>
    </p:spTree>
    <p:extLst>
      <p:ext uri="{BB962C8B-B14F-4D97-AF65-F5344CB8AC3E}">
        <p14:creationId xmlns:p14="http://schemas.microsoft.com/office/powerpoint/2010/main" val="313645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  </a:t>
            </a:r>
            <a:r>
              <a:rPr lang="en-US" b="1" u="sng" dirty="0"/>
              <a:t>Disclaimer</a:t>
            </a:r>
          </a:p>
        </p:txBody>
      </p:sp>
      <p:sp>
        <p:nvSpPr>
          <p:cNvPr id="5" name="Rectangle 4"/>
          <p:cNvSpPr/>
          <p:nvPr/>
        </p:nvSpPr>
        <p:spPr>
          <a:xfrm>
            <a:off x="2743200" y="1752600"/>
            <a:ext cx="7696200" cy="4739759"/>
          </a:xfrm>
          <a:prstGeom prst="rect">
            <a:avLst/>
          </a:prstGeom>
        </p:spPr>
        <p:txBody>
          <a:bodyPr wrap="square">
            <a:spAutoFit/>
          </a:bodyPr>
          <a:lstStyle/>
          <a:p>
            <a:pPr algn="ctr"/>
            <a:r>
              <a:rPr lang="en-US" sz="3200" b="1" dirty="0"/>
              <a:t>I have no conflicts of interest to disclose.</a:t>
            </a:r>
          </a:p>
          <a:p>
            <a:pPr algn="ctr"/>
            <a:endParaRPr lang="en-US" sz="3200" b="1" dirty="0"/>
          </a:p>
          <a:p>
            <a:pPr algn="ctr"/>
            <a:r>
              <a:rPr lang="en-US" sz="3200" b="1" dirty="0"/>
              <a:t>The Vermont Oxford Network played no role in the design, analysis, interpretation or reporting of this presentation. The views, conclusions, and opinions expressed are solely mine and do not represent the Vermont Oxford Network.</a:t>
            </a:r>
          </a:p>
          <a:p>
            <a:r>
              <a:rPr lang="en-US" sz="2800" dirty="0"/>
              <a:t> </a:t>
            </a:r>
          </a:p>
          <a:p>
            <a:r>
              <a:rPr lang="en-US" dirty="0"/>
              <a:t> </a:t>
            </a:r>
          </a:p>
        </p:txBody>
      </p:sp>
    </p:spTree>
    <p:extLst>
      <p:ext uri="{BB962C8B-B14F-4D97-AF65-F5344CB8AC3E}">
        <p14:creationId xmlns:p14="http://schemas.microsoft.com/office/powerpoint/2010/main" val="962880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758" y="192505"/>
            <a:ext cx="11682663" cy="5755422"/>
          </a:xfrm>
          <a:prstGeom prst="rect">
            <a:avLst/>
          </a:prstGeom>
          <a:noFill/>
        </p:spPr>
        <p:txBody>
          <a:bodyPr wrap="square" rtlCol="0">
            <a:spAutoFit/>
          </a:bodyPr>
          <a:lstStyle/>
          <a:p>
            <a:pPr algn="ctr"/>
            <a:r>
              <a:rPr lang="en-US" sz="6000" b="1" dirty="0">
                <a:solidFill>
                  <a:srgbClr val="FF0000"/>
                </a:solidFill>
              </a:rPr>
              <a:t>Neurodevelopmental outcomes in premature infants </a:t>
            </a:r>
            <a:r>
              <a:rPr lang="en-US" sz="6000" b="1" u="sng" dirty="0">
                <a:solidFill>
                  <a:srgbClr val="FF0000"/>
                </a:solidFill>
              </a:rPr>
              <a:t>&lt;28 weeks </a:t>
            </a:r>
            <a:r>
              <a:rPr lang="en-US" sz="6000" b="1" dirty="0">
                <a:solidFill>
                  <a:srgbClr val="FF0000"/>
                </a:solidFill>
              </a:rPr>
              <a:t> are not uniformly improving.</a:t>
            </a:r>
          </a:p>
          <a:p>
            <a:endParaRPr lang="en-US" sz="800" dirty="0"/>
          </a:p>
          <a:p>
            <a:r>
              <a:rPr lang="en-US" sz="4000" dirty="0"/>
              <a:t>                                                        </a:t>
            </a:r>
            <a:r>
              <a:rPr lang="en-US" sz="2800" b="1" dirty="0"/>
              <a:t>Cheong, </a:t>
            </a:r>
            <a:r>
              <a:rPr lang="en-US" sz="2800" b="1" i="1" dirty="0"/>
              <a:t>Pediatrics</a:t>
            </a:r>
            <a:r>
              <a:rPr lang="en-US" sz="2800" b="1" dirty="0"/>
              <a:t>, 2017</a:t>
            </a:r>
          </a:p>
          <a:p>
            <a:r>
              <a:rPr lang="en-US" sz="2800" b="1" dirty="0"/>
              <a:t>                                                                              Burnett, Pediatrics, 2018  </a:t>
            </a:r>
          </a:p>
          <a:p>
            <a:r>
              <a:rPr lang="en-US" sz="2800" b="1" dirty="0"/>
              <a:t>                                                                        </a:t>
            </a:r>
            <a:r>
              <a:rPr lang="en-US" sz="2800" b="1" dirty="0" err="1"/>
              <a:t>Twilhaar</a:t>
            </a:r>
            <a:r>
              <a:rPr lang="en-US" sz="2800" b="1" dirty="0"/>
              <a:t>, </a:t>
            </a:r>
            <a:r>
              <a:rPr lang="en-US" sz="2800" b="1" i="1" dirty="0"/>
              <a:t>JAMA Pediatrics</a:t>
            </a:r>
            <a:r>
              <a:rPr lang="en-US" sz="2800" b="1" dirty="0"/>
              <a:t>, 2018</a:t>
            </a:r>
          </a:p>
          <a:p>
            <a:r>
              <a:rPr lang="en-US" sz="2800" b="1" dirty="0"/>
              <a:t>                                                                                Spittle, </a:t>
            </a:r>
            <a:r>
              <a:rPr lang="en-US" sz="2800" b="1" i="1" dirty="0"/>
              <a:t>Pediatrics</a:t>
            </a:r>
            <a:r>
              <a:rPr lang="en-US" sz="2800" b="1" dirty="0"/>
              <a:t>, 2018</a:t>
            </a:r>
          </a:p>
          <a:p>
            <a:r>
              <a:rPr lang="en-US" sz="2800" b="1" dirty="0"/>
              <a:t>                                                                     Adams-Chapman, </a:t>
            </a:r>
            <a:r>
              <a:rPr lang="en-US" sz="2800" b="1" i="1" dirty="0"/>
              <a:t>Pediatrics</a:t>
            </a:r>
            <a:r>
              <a:rPr lang="en-US" sz="2800" b="1" dirty="0"/>
              <a:t>, 2018</a:t>
            </a:r>
          </a:p>
          <a:p>
            <a:r>
              <a:rPr lang="en-US" sz="2800" b="1" dirty="0"/>
              <a:t>                                                                         Nakanishi, </a:t>
            </a:r>
            <a:r>
              <a:rPr lang="en-US" sz="2800" b="1" i="1" dirty="0"/>
              <a:t>J Perinatology </a:t>
            </a:r>
            <a:r>
              <a:rPr lang="en-US" sz="2800" b="1" dirty="0"/>
              <a:t>2018</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20" y="3358415"/>
            <a:ext cx="4942810" cy="3307080"/>
          </a:xfrm>
          <a:prstGeom prst="rect">
            <a:avLst/>
          </a:prstGeom>
        </p:spPr>
      </p:pic>
    </p:spTree>
    <p:extLst>
      <p:ext uri="{BB962C8B-B14F-4D97-AF65-F5344CB8AC3E}">
        <p14:creationId xmlns:p14="http://schemas.microsoft.com/office/powerpoint/2010/main" val="349968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28" y="0"/>
            <a:ext cx="11280531" cy="6740307"/>
          </a:xfrm>
          <a:prstGeom prst="rect">
            <a:avLst/>
          </a:prstGeom>
          <a:noFill/>
        </p:spPr>
        <p:txBody>
          <a:bodyPr wrap="square" rtlCol="0">
            <a:spAutoFit/>
          </a:bodyPr>
          <a:lstStyle/>
          <a:p>
            <a:pPr algn="ctr"/>
            <a:r>
              <a:rPr lang="en-US" sz="4800" b="1" dirty="0">
                <a:solidFill>
                  <a:srgbClr val="0070C0"/>
                </a:solidFill>
              </a:rPr>
              <a:t> </a:t>
            </a:r>
            <a:r>
              <a:rPr lang="en-US" sz="4800" b="1" dirty="0">
                <a:solidFill>
                  <a:srgbClr val="7030A0"/>
                </a:solidFill>
              </a:rPr>
              <a:t>If a premature infant is discharged home </a:t>
            </a:r>
            <a:r>
              <a:rPr lang="en-US" sz="5400" b="1" i="1" u="sng" dirty="0">
                <a:solidFill>
                  <a:srgbClr val="7030A0"/>
                </a:solidFill>
              </a:rPr>
              <a:t>without</a:t>
            </a:r>
            <a:r>
              <a:rPr lang="en-US" sz="4800" b="1" dirty="0">
                <a:solidFill>
                  <a:srgbClr val="7030A0"/>
                </a:solidFill>
              </a:rPr>
              <a:t> BPD, Grade 3-4 IVH, Stage 3-4 ROP, PVL, NEC, FIP, nosocomial infection, or a D/C weight &lt;10</a:t>
            </a:r>
            <a:r>
              <a:rPr lang="en-US" sz="4800" b="1" baseline="30000" dirty="0">
                <a:solidFill>
                  <a:srgbClr val="7030A0"/>
                </a:solidFill>
              </a:rPr>
              <a:t>th</a:t>
            </a:r>
            <a:r>
              <a:rPr lang="en-US" sz="4800" b="1" dirty="0">
                <a:solidFill>
                  <a:srgbClr val="7030A0"/>
                </a:solidFill>
              </a:rPr>
              <a:t> percentile…..</a:t>
            </a:r>
          </a:p>
          <a:p>
            <a:pPr algn="ctr"/>
            <a:r>
              <a:rPr lang="en-US" sz="4800" b="1" dirty="0">
                <a:solidFill>
                  <a:srgbClr val="00B050"/>
                </a:solidFill>
              </a:rPr>
              <a:t>likelihood of good long term health and neurodevelopment?</a:t>
            </a:r>
          </a:p>
          <a:p>
            <a:pPr algn="ctr"/>
            <a:endParaRPr lang="en-US" sz="3200" b="1" dirty="0">
              <a:solidFill>
                <a:srgbClr val="0070C0"/>
              </a:solidFill>
            </a:endParaRPr>
          </a:p>
          <a:p>
            <a:pPr algn="ctr"/>
            <a:r>
              <a:rPr lang="en-US" sz="9600" b="1" i="1" dirty="0">
                <a:solidFill>
                  <a:srgbClr val="C00000"/>
                </a:solidFill>
              </a:rPr>
              <a:t>~90%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8" y="4255477"/>
            <a:ext cx="2620617" cy="22562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646" y="4255477"/>
            <a:ext cx="3147646" cy="2416688"/>
          </a:xfrm>
          <a:prstGeom prst="rect">
            <a:avLst/>
          </a:prstGeom>
        </p:spPr>
      </p:pic>
    </p:spTree>
    <p:extLst>
      <p:ext uri="{BB962C8B-B14F-4D97-AF65-F5344CB8AC3E}">
        <p14:creationId xmlns:p14="http://schemas.microsoft.com/office/powerpoint/2010/main" val="7838637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0" y="1831181"/>
          <a:ext cx="6096000" cy="4064000"/>
        </p:xfrm>
        <a:graphic>
          <a:graphicData uri="http://schemas.openxmlformats.org/presentationml/2006/ole">
            <mc:AlternateContent xmlns:mc="http://schemas.openxmlformats.org/markup-compatibility/2006">
              <mc:Choice xmlns:v="urn:schemas-microsoft-com:vml" Requires="v">
                <p:oleObj spid="_x0000_s1164" name="Acrobat Document" r:id="rId3" imgW="0" imgH="0" progId="AcroExch.Document.7">
                  <p:embed/>
                </p:oleObj>
              </mc:Choice>
              <mc:Fallback>
                <p:oleObj name="Acrobat Document" r:id="rId3" imgW="0" imgH="0" progId="AcroExch.Document.7">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48000" y="1831181"/>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3" name="Picture 5"/>
          <p:cNvPicPr>
            <a:picLocks noChangeAspect="1" noChangeArrowheads="1"/>
          </p:cNvPicPr>
          <p:nvPr/>
        </p:nvPicPr>
        <p:blipFill>
          <a:blip r:embed="rId4" cstate="print"/>
          <a:srcRect/>
          <a:stretch>
            <a:fillRect/>
          </a:stretch>
        </p:blipFill>
        <p:spPr bwMode="auto">
          <a:xfrm>
            <a:off x="1871662" y="285750"/>
            <a:ext cx="9844087" cy="6286500"/>
          </a:xfrm>
          <a:prstGeom prst="rect">
            <a:avLst/>
          </a:prstGeom>
          <a:noFill/>
          <a:ln w="9525">
            <a:noFill/>
            <a:miter lim="800000"/>
            <a:headEnd/>
            <a:tailEnd/>
          </a:ln>
        </p:spPr>
      </p:pic>
      <p:sp>
        <p:nvSpPr>
          <p:cNvPr id="2" name="TextBox 1"/>
          <p:cNvSpPr txBox="1"/>
          <p:nvPr/>
        </p:nvSpPr>
        <p:spPr>
          <a:xfrm>
            <a:off x="228600" y="1000125"/>
            <a:ext cx="1528763" cy="4616648"/>
          </a:xfrm>
          <a:prstGeom prst="rect">
            <a:avLst/>
          </a:prstGeom>
          <a:noFill/>
        </p:spPr>
        <p:txBody>
          <a:bodyPr wrap="square" rtlCol="0">
            <a:spAutoFit/>
          </a:bodyPr>
          <a:lstStyle/>
          <a:p>
            <a:pPr algn="ctr"/>
            <a:r>
              <a:rPr lang="en-US" sz="3600" b="1" u="sng" dirty="0"/>
              <a:t>Goal</a:t>
            </a:r>
          </a:p>
          <a:p>
            <a:endParaRPr lang="en-US" dirty="0"/>
          </a:p>
          <a:p>
            <a:pPr algn="ctr"/>
            <a:r>
              <a:rPr lang="en-US" sz="2400" b="1" dirty="0">
                <a:solidFill>
                  <a:srgbClr val="00B050"/>
                </a:solidFill>
              </a:rPr>
              <a:t>Move the Big Dot in VLBWs in the most proficient, efficient, family-centered fashion possible!</a:t>
            </a:r>
          </a:p>
        </p:txBody>
      </p:sp>
      <p:sp>
        <p:nvSpPr>
          <p:cNvPr id="3" name="TextBox 2">
            <a:extLst>
              <a:ext uri="{FF2B5EF4-FFF2-40B4-BE49-F238E27FC236}">
                <a16:creationId xmlns:a16="http://schemas.microsoft.com/office/drawing/2014/main" id="{7B45D5DD-43FF-4ABD-AE6D-A1DD4DD93867}"/>
              </a:ext>
            </a:extLst>
          </p:cNvPr>
          <p:cNvSpPr txBox="1"/>
          <p:nvPr/>
        </p:nvSpPr>
        <p:spPr>
          <a:xfrm>
            <a:off x="8544393" y="6142190"/>
            <a:ext cx="3285655" cy="461665"/>
          </a:xfrm>
          <a:prstGeom prst="rect">
            <a:avLst/>
          </a:prstGeom>
          <a:noFill/>
        </p:spPr>
        <p:txBody>
          <a:bodyPr wrap="square" rtlCol="0">
            <a:spAutoFit/>
          </a:bodyPr>
          <a:lstStyle/>
          <a:p>
            <a:r>
              <a:rPr lang="en-US" sz="2400" b="1" dirty="0"/>
              <a:t>Heather Kaplan, MD</a:t>
            </a:r>
          </a:p>
        </p:txBody>
      </p:sp>
    </p:spTree>
    <p:extLst>
      <p:ext uri="{BB962C8B-B14F-4D97-AF65-F5344CB8AC3E}">
        <p14:creationId xmlns:p14="http://schemas.microsoft.com/office/powerpoint/2010/main" val="2147437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955" y="286603"/>
            <a:ext cx="11737075" cy="6001643"/>
          </a:xfrm>
          <a:prstGeom prst="rect">
            <a:avLst/>
          </a:prstGeom>
          <a:noFill/>
        </p:spPr>
        <p:txBody>
          <a:bodyPr wrap="square" rtlCol="0">
            <a:spAutoFit/>
          </a:bodyPr>
          <a:lstStyle/>
          <a:p>
            <a:pPr algn="ctr"/>
            <a:r>
              <a:rPr lang="en-US" sz="9600" b="1" dirty="0"/>
              <a:t>Take Home Message</a:t>
            </a:r>
          </a:p>
          <a:p>
            <a:pPr algn="ctr"/>
            <a:r>
              <a:rPr lang="en-US" sz="9600" b="1" dirty="0"/>
              <a:t>and</a:t>
            </a:r>
          </a:p>
          <a:p>
            <a:pPr algn="ctr"/>
            <a:r>
              <a:rPr lang="en-US" sz="9600" b="1" dirty="0"/>
              <a:t>Helpful Hints to Improve NICU LOS</a:t>
            </a:r>
          </a:p>
        </p:txBody>
      </p:sp>
    </p:spTree>
    <p:extLst>
      <p:ext uri="{BB962C8B-B14F-4D97-AF65-F5344CB8AC3E}">
        <p14:creationId xmlns:p14="http://schemas.microsoft.com/office/powerpoint/2010/main" val="143497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56" y="144379"/>
            <a:ext cx="11553119" cy="8094524"/>
          </a:xfrm>
          <a:prstGeom prst="rect">
            <a:avLst/>
          </a:prstGeom>
          <a:noFill/>
        </p:spPr>
        <p:txBody>
          <a:bodyPr wrap="square" rtlCol="0">
            <a:spAutoFit/>
          </a:bodyPr>
          <a:lstStyle/>
          <a:p>
            <a:pPr algn="ctr"/>
            <a:r>
              <a:rPr lang="en-US" sz="2800" b="1" dirty="0">
                <a:solidFill>
                  <a:srgbClr val="0070C0"/>
                </a:solidFill>
              </a:rPr>
              <a:t>  </a:t>
            </a:r>
            <a:r>
              <a:rPr lang="en-US" sz="3200" b="1" u="sng" dirty="0">
                <a:solidFill>
                  <a:srgbClr val="0070C0"/>
                </a:solidFill>
              </a:rPr>
              <a:t>Length of Stay Optimization Menu for &lt;32 Week VLBWs</a:t>
            </a:r>
          </a:p>
          <a:p>
            <a:endParaRPr lang="en-US" sz="800" dirty="0"/>
          </a:p>
          <a:p>
            <a:pPr marL="342900" indent="-342900">
              <a:buAutoNum type="arabicPeriod"/>
            </a:pPr>
            <a:r>
              <a:rPr lang="en-US" sz="2400" b="1" dirty="0">
                <a:solidFill>
                  <a:srgbClr val="FF0000"/>
                </a:solidFill>
              </a:rPr>
              <a:t>Enhance preconception obstetric care to reduce premature birth rate </a:t>
            </a:r>
          </a:p>
          <a:p>
            <a:pPr marL="342900" indent="-342900">
              <a:buAutoNum type="arabicPeriod"/>
            </a:pPr>
            <a:r>
              <a:rPr lang="en-US" sz="2400" b="1" dirty="0"/>
              <a:t>Consensus periviability guidelines – shared decision-making, family informed choice</a:t>
            </a:r>
          </a:p>
          <a:p>
            <a:pPr marL="342900" indent="-342900">
              <a:buAutoNum type="arabicPeriod"/>
            </a:pPr>
            <a:r>
              <a:rPr lang="en-US" sz="2400" b="1" dirty="0">
                <a:solidFill>
                  <a:srgbClr val="FF0000"/>
                </a:solidFill>
              </a:rPr>
              <a:t>Optimize obstetric care – antenatal corticosteroids, MgSO4, placental transfusion, rational fetal monitoring, Golden Hour delivery room proficiency, skilled teamwork</a:t>
            </a:r>
          </a:p>
          <a:p>
            <a:pPr marL="342900" indent="-342900">
              <a:buAutoNum type="arabicPeriod"/>
            </a:pPr>
            <a:r>
              <a:rPr lang="en-US" sz="2400" b="1" dirty="0"/>
              <a:t>Reduce major morbidities via evidence-based guidelines and standardization</a:t>
            </a:r>
          </a:p>
          <a:p>
            <a:pPr marL="342900" indent="-342900">
              <a:buFontTx/>
              <a:buAutoNum type="arabicPeriod"/>
            </a:pPr>
            <a:r>
              <a:rPr lang="en-US" sz="2400" b="1" dirty="0">
                <a:solidFill>
                  <a:srgbClr val="FF0000"/>
                </a:solidFill>
              </a:rPr>
              <a:t>Discharge-to-home pathway, clear expectations and family centered care </a:t>
            </a:r>
          </a:p>
          <a:p>
            <a:pPr marL="342900" indent="-342900">
              <a:buAutoNum type="arabicPeriod"/>
            </a:pPr>
            <a:r>
              <a:rPr lang="en-US" sz="2400" b="1" dirty="0"/>
              <a:t>Breast milk promotion, feeding guidelines, cue-based nippling or IDF </a:t>
            </a:r>
          </a:p>
          <a:p>
            <a:pPr marL="342900" indent="-342900">
              <a:buAutoNum type="arabicPeriod"/>
            </a:pPr>
            <a:r>
              <a:rPr lang="en-US" sz="2400" b="1" dirty="0">
                <a:solidFill>
                  <a:srgbClr val="FF0000"/>
                </a:solidFill>
              </a:rPr>
              <a:t>Consistent apnea guidelines, spell-free definitions, pulse oximetry standards, judicious home monitor use</a:t>
            </a:r>
          </a:p>
          <a:p>
            <a:pPr marL="342900" indent="-342900">
              <a:buFontTx/>
              <a:buAutoNum type="arabicPeriod"/>
            </a:pPr>
            <a:r>
              <a:rPr lang="en-US" sz="2400" b="1" dirty="0"/>
              <a:t>Immunization well before discharge target, consider outpatient herniorrhaphy </a:t>
            </a:r>
          </a:p>
          <a:p>
            <a:pPr marL="342900" indent="-342900">
              <a:buFontTx/>
              <a:buAutoNum type="arabicPeriod"/>
            </a:pPr>
            <a:r>
              <a:rPr lang="en-US" sz="2400" b="1" dirty="0">
                <a:solidFill>
                  <a:srgbClr val="FF0000"/>
                </a:solidFill>
              </a:rPr>
              <a:t>Practical car seat test guidelines with common sense flexibility</a:t>
            </a:r>
          </a:p>
          <a:p>
            <a:pPr marL="342900" indent="-342900">
              <a:buFontTx/>
              <a:buAutoNum type="arabicPeriod"/>
            </a:pPr>
            <a:r>
              <a:rPr lang="en-US" sz="2400" b="1" dirty="0"/>
              <a:t> Creative Home Healthcare, RN visits, judicious home NG feeds, G-tubes</a:t>
            </a:r>
          </a:p>
          <a:p>
            <a:pPr marL="342900" indent="-342900">
              <a:buAutoNum type="arabicPeriod"/>
            </a:pPr>
            <a:r>
              <a:rPr lang="en-US" sz="2800" b="1" dirty="0">
                <a:solidFill>
                  <a:srgbClr val="00B050"/>
                </a:solidFill>
              </a:rPr>
              <a:t> Quarterly multi-discipline review all &lt;32 week infants discharged at &gt;40    </a:t>
            </a:r>
          </a:p>
          <a:p>
            <a:r>
              <a:rPr lang="en-US" sz="2800" b="1" dirty="0">
                <a:solidFill>
                  <a:srgbClr val="00B050"/>
                </a:solidFill>
              </a:rPr>
              <a:t>         weeks. </a:t>
            </a:r>
          </a:p>
          <a:p>
            <a:r>
              <a:rPr lang="en-US" sz="3200" b="1" dirty="0">
                <a:solidFill>
                  <a:srgbClr val="0070C0"/>
                </a:solidFill>
              </a:rPr>
              <a:t>Do-able EBM standardization and </a:t>
            </a:r>
            <a:r>
              <a:rPr lang="en-US" sz="3200" b="1" i="1" dirty="0">
                <a:solidFill>
                  <a:srgbClr val="0070C0"/>
                </a:solidFill>
              </a:rPr>
              <a:t>culture-of-excellence </a:t>
            </a:r>
            <a:r>
              <a:rPr lang="en-US" sz="3200" b="1" dirty="0">
                <a:solidFill>
                  <a:srgbClr val="0070C0"/>
                </a:solidFill>
              </a:rPr>
              <a:t>change. Yes.</a:t>
            </a:r>
          </a:p>
          <a:p>
            <a:endParaRPr lang="en-US" sz="3200" b="1" dirty="0"/>
          </a:p>
          <a:p>
            <a:endParaRPr lang="en-US" sz="2400" dirty="0"/>
          </a:p>
          <a:p>
            <a:endParaRPr lang="en-US" sz="2400" dirty="0"/>
          </a:p>
          <a:p>
            <a:endParaRPr lang="en-US" sz="2400" dirty="0"/>
          </a:p>
        </p:txBody>
      </p:sp>
    </p:spTree>
    <p:extLst>
      <p:ext uri="{BB962C8B-B14F-4D97-AF65-F5344CB8AC3E}">
        <p14:creationId xmlns:p14="http://schemas.microsoft.com/office/powerpoint/2010/main" val="206421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8" y="357188"/>
            <a:ext cx="11701462" cy="6771084"/>
          </a:xfrm>
          <a:prstGeom prst="rect">
            <a:avLst/>
          </a:prstGeom>
          <a:noFill/>
        </p:spPr>
        <p:txBody>
          <a:bodyPr wrap="square" rtlCol="0">
            <a:spAutoFit/>
          </a:bodyPr>
          <a:lstStyle/>
          <a:p>
            <a:pPr algn="ctr"/>
            <a:r>
              <a:rPr lang="en-US" sz="3600" b="1" u="sng" dirty="0">
                <a:solidFill>
                  <a:srgbClr val="0070C0"/>
                </a:solidFill>
              </a:rPr>
              <a:t>Length of Stay Optimization Menu for 32-36 Week Infants</a:t>
            </a:r>
          </a:p>
          <a:p>
            <a:endParaRPr lang="en-US" dirty="0"/>
          </a:p>
          <a:p>
            <a:pPr marL="342900" indent="-342900">
              <a:buFontTx/>
              <a:buAutoNum type="arabicPeriod"/>
            </a:pPr>
            <a:r>
              <a:rPr lang="en-US" sz="2800" b="1" dirty="0">
                <a:solidFill>
                  <a:srgbClr val="FF0000"/>
                </a:solidFill>
              </a:rPr>
              <a:t>Discharge-to-home pathway, clear goals, expectations, family-centered care</a:t>
            </a:r>
          </a:p>
          <a:p>
            <a:pPr marL="342900" indent="-342900">
              <a:buFontTx/>
              <a:buAutoNum type="arabicPeriod"/>
            </a:pPr>
            <a:r>
              <a:rPr lang="en-US" sz="2800" b="1" dirty="0"/>
              <a:t> R/O Sepsis guidelines – Kaiser calculator</a:t>
            </a:r>
          </a:p>
          <a:p>
            <a:pPr marL="342900" indent="-342900">
              <a:buFontTx/>
              <a:buAutoNum type="arabicPeriod"/>
            </a:pPr>
            <a:r>
              <a:rPr lang="en-US" sz="2800" b="1" dirty="0">
                <a:solidFill>
                  <a:srgbClr val="FF0000"/>
                </a:solidFill>
              </a:rPr>
              <a:t>RDS, TTN, and Jaundice guidelines and standardization</a:t>
            </a:r>
          </a:p>
          <a:p>
            <a:pPr marL="342900" indent="-342900">
              <a:buFontTx/>
              <a:buAutoNum type="arabicPeriod"/>
            </a:pPr>
            <a:r>
              <a:rPr lang="en-US" sz="2800" b="1" dirty="0"/>
              <a:t>Breast milk promotion, feeding guidelines, cue-based nippling or IDF </a:t>
            </a:r>
          </a:p>
          <a:p>
            <a:pPr marL="342900" indent="-342900">
              <a:buFontTx/>
              <a:buAutoNum type="arabicPeriod"/>
            </a:pPr>
            <a:r>
              <a:rPr lang="en-US" sz="2800" b="1" dirty="0">
                <a:solidFill>
                  <a:srgbClr val="FF0000"/>
                </a:solidFill>
              </a:rPr>
              <a:t>Consistent apnea guidelines, spell-free definitions, pulse oximetry </a:t>
            </a:r>
          </a:p>
          <a:p>
            <a:r>
              <a:rPr lang="en-US" sz="2800" b="1" dirty="0">
                <a:solidFill>
                  <a:srgbClr val="FF0000"/>
                </a:solidFill>
              </a:rPr>
              <a:t>       standards, judicious home monitor use</a:t>
            </a:r>
          </a:p>
          <a:p>
            <a:r>
              <a:rPr lang="en-US" sz="2800" b="1" dirty="0"/>
              <a:t>6. Immunization schedule well before discharge target</a:t>
            </a:r>
          </a:p>
          <a:p>
            <a:r>
              <a:rPr lang="en-US" sz="3200" b="1" dirty="0">
                <a:solidFill>
                  <a:srgbClr val="00B050"/>
                </a:solidFill>
              </a:rPr>
              <a:t>7. Quarterly multi-discipline review all 32-36 week infants who are </a:t>
            </a:r>
          </a:p>
          <a:p>
            <a:r>
              <a:rPr lang="en-US" sz="3200" b="1" dirty="0">
                <a:solidFill>
                  <a:srgbClr val="00B050"/>
                </a:solidFill>
              </a:rPr>
              <a:t>         discharged at &gt;38 0/7 weeks  </a:t>
            </a:r>
          </a:p>
          <a:p>
            <a:pPr marL="342900" indent="-342900">
              <a:buFontTx/>
              <a:buAutoNum type="arabicPeriod"/>
            </a:pPr>
            <a:endParaRPr lang="en-US" sz="1200" b="1" dirty="0">
              <a:solidFill>
                <a:srgbClr val="00B050"/>
              </a:solidFill>
            </a:endParaRPr>
          </a:p>
          <a:p>
            <a:pPr marL="342900" indent="-342900">
              <a:buFontTx/>
              <a:buAutoNum type="arabicPeriod"/>
            </a:pPr>
            <a:endParaRPr lang="en-US" sz="1200" b="1" dirty="0">
              <a:solidFill>
                <a:srgbClr val="00B050"/>
              </a:solidFill>
            </a:endParaRPr>
          </a:p>
          <a:p>
            <a:r>
              <a:rPr lang="en-US" sz="3200" b="1" dirty="0">
                <a:solidFill>
                  <a:srgbClr val="0070C0"/>
                </a:solidFill>
              </a:rPr>
              <a:t>  EBM/QI do-able,…this is the bulk of total bed days in many NICUs.</a:t>
            </a:r>
          </a:p>
          <a:p>
            <a:pPr marL="342900" indent="-342900">
              <a:buFontTx/>
              <a:buAutoNum type="arabicPeriod"/>
            </a:pPr>
            <a:endParaRPr lang="en-US" sz="2800" b="1" dirty="0"/>
          </a:p>
          <a:p>
            <a:pPr marL="342900" indent="-342900">
              <a:buAutoNum type="arabicPeriod"/>
            </a:pPr>
            <a:endParaRPr lang="en-US" b="1" dirty="0">
              <a:solidFill>
                <a:srgbClr val="FF0000"/>
              </a:solidFill>
            </a:endParaRPr>
          </a:p>
          <a:p>
            <a:endParaRPr lang="en-US" dirty="0"/>
          </a:p>
        </p:txBody>
      </p:sp>
    </p:spTree>
    <p:extLst>
      <p:ext uri="{BB962C8B-B14F-4D97-AF65-F5344CB8AC3E}">
        <p14:creationId xmlns:p14="http://schemas.microsoft.com/office/powerpoint/2010/main" val="131149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926" y="128338"/>
            <a:ext cx="11648574" cy="8233023"/>
          </a:xfrm>
          <a:prstGeom prst="rect">
            <a:avLst/>
          </a:prstGeom>
          <a:noFill/>
        </p:spPr>
        <p:txBody>
          <a:bodyPr wrap="square" rtlCol="0">
            <a:spAutoFit/>
          </a:bodyPr>
          <a:lstStyle/>
          <a:p>
            <a:pPr algn="ctr"/>
            <a:r>
              <a:rPr lang="en-US" sz="3200" b="1" u="sng" dirty="0">
                <a:solidFill>
                  <a:srgbClr val="0070C0"/>
                </a:solidFill>
              </a:rPr>
              <a:t>Length of Stay Optimization Menu for Term Infants</a:t>
            </a:r>
          </a:p>
          <a:p>
            <a:pPr algn="ctr"/>
            <a:endParaRPr lang="en-US" sz="900" b="1" u="sng" dirty="0">
              <a:solidFill>
                <a:srgbClr val="0070C0"/>
              </a:solidFill>
            </a:endParaRPr>
          </a:p>
          <a:p>
            <a:pPr marL="342900" indent="-342900">
              <a:buFontTx/>
              <a:buAutoNum type="arabicPeriod"/>
            </a:pPr>
            <a:r>
              <a:rPr lang="en-US" sz="3200" b="1" dirty="0">
                <a:solidFill>
                  <a:srgbClr val="FF0000"/>
                </a:solidFill>
              </a:rPr>
              <a:t> Discharge-to-home pathway, clear goals and expectations, </a:t>
            </a:r>
          </a:p>
          <a:p>
            <a:r>
              <a:rPr lang="en-US" sz="3200" b="1" dirty="0">
                <a:solidFill>
                  <a:srgbClr val="FF0000"/>
                </a:solidFill>
              </a:rPr>
              <a:t>        family-centered care</a:t>
            </a:r>
          </a:p>
          <a:p>
            <a:r>
              <a:rPr lang="en-US" sz="3200" b="1" dirty="0"/>
              <a:t>2. Consistent apnea guidelines, spell-free definitions, pulse   </a:t>
            </a:r>
          </a:p>
          <a:p>
            <a:r>
              <a:rPr lang="en-US" sz="3200" b="1" dirty="0"/>
              <a:t>        oximetry standards, judicious home monitor use</a:t>
            </a:r>
          </a:p>
          <a:p>
            <a:r>
              <a:rPr lang="en-US" sz="3200" b="1" dirty="0">
                <a:solidFill>
                  <a:srgbClr val="FF0000"/>
                </a:solidFill>
              </a:rPr>
              <a:t>3.  R/O Sepsis guidelines – Kaiser calculator</a:t>
            </a:r>
          </a:p>
          <a:p>
            <a:r>
              <a:rPr lang="en-US" sz="3200" b="1" dirty="0"/>
              <a:t>4.  Hyperbilirubinemia guidelines and home phototherapy protocol</a:t>
            </a:r>
          </a:p>
          <a:p>
            <a:r>
              <a:rPr lang="en-US" sz="3200" b="1" dirty="0">
                <a:solidFill>
                  <a:srgbClr val="FF0000"/>
                </a:solidFill>
              </a:rPr>
              <a:t>5.  NAS guidelines – Yale “Eat/Sleep/Console”, outpatient Rx + f/u</a:t>
            </a:r>
          </a:p>
          <a:p>
            <a:r>
              <a:rPr lang="en-US" sz="3200" b="1" dirty="0"/>
              <a:t>6.  Surgical protocols for abdominal procedures like gastroschisis, </a:t>
            </a:r>
            <a:br>
              <a:rPr lang="en-US" sz="3200" b="1" dirty="0"/>
            </a:br>
            <a:r>
              <a:rPr lang="en-US" sz="3200" b="1" dirty="0"/>
              <a:t>           TEF, herniorrhaphy, feeding tubes, imaging</a:t>
            </a:r>
            <a:r>
              <a:rPr lang="en-US" sz="2800" b="1" dirty="0"/>
              <a:t>  </a:t>
            </a:r>
          </a:p>
          <a:p>
            <a:r>
              <a:rPr lang="en-US" sz="3600" b="1" dirty="0">
                <a:solidFill>
                  <a:srgbClr val="00B050"/>
                </a:solidFill>
              </a:rPr>
              <a:t>7.  Quarterly multi-discipline review all term infants who are    </a:t>
            </a:r>
          </a:p>
          <a:p>
            <a:r>
              <a:rPr lang="en-US" sz="3600" b="1" dirty="0">
                <a:solidFill>
                  <a:srgbClr val="00B050"/>
                </a:solidFill>
              </a:rPr>
              <a:t>         discharged &gt;10 days or &gt;42 weeks</a:t>
            </a:r>
          </a:p>
          <a:p>
            <a:r>
              <a:rPr lang="en-US" sz="3200" b="1" dirty="0">
                <a:solidFill>
                  <a:srgbClr val="00B050"/>
                </a:solidFill>
              </a:rPr>
              <a:t>                                    </a:t>
            </a:r>
            <a:r>
              <a:rPr lang="en-US" sz="2000" b="1" dirty="0">
                <a:solidFill>
                  <a:srgbClr val="00B050"/>
                </a:solidFill>
              </a:rPr>
              <a:t> </a:t>
            </a:r>
            <a:endParaRPr lang="en-US" sz="4800" b="1" dirty="0">
              <a:solidFill>
                <a:srgbClr val="0070C0"/>
              </a:solidFill>
            </a:endParaRPr>
          </a:p>
          <a:p>
            <a:endParaRPr lang="en-US" sz="3200" b="1" dirty="0">
              <a:solidFill>
                <a:srgbClr val="00B050"/>
              </a:solidFill>
            </a:endParaRPr>
          </a:p>
          <a:p>
            <a:pPr marL="342900" indent="-342900">
              <a:buFontTx/>
              <a:buAutoNum type="arabicPeriod"/>
            </a:pPr>
            <a:endParaRPr lang="en-US" sz="2800" b="1" dirty="0"/>
          </a:p>
          <a:p>
            <a:pPr marL="342900" indent="-342900">
              <a:buAutoNum type="arabicPeriod"/>
            </a:pPr>
            <a:endParaRPr lang="en-US" b="1" dirty="0">
              <a:solidFill>
                <a:srgbClr val="FF0000"/>
              </a:solidFill>
            </a:endParaRPr>
          </a:p>
          <a:p>
            <a:endParaRPr lang="en-US" dirty="0"/>
          </a:p>
        </p:txBody>
      </p:sp>
    </p:spTree>
    <p:extLst>
      <p:ext uri="{BB962C8B-B14F-4D97-AF65-F5344CB8AC3E}">
        <p14:creationId xmlns:p14="http://schemas.microsoft.com/office/powerpoint/2010/main" val="3531291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287" y="345057"/>
            <a:ext cx="11645660" cy="6863417"/>
          </a:xfrm>
          <a:prstGeom prst="rect">
            <a:avLst/>
          </a:prstGeom>
          <a:noFill/>
        </p:spPr>
        <p:txBody>
          <a:bodyPr wrap="square" rtlCol="0">
            <a:spAutoFit/>
          </a:bodyPr>
          <a:lstStyle/>
          <a:p>
            <a:pPr algn="ctr"/>
            <a:r>
              <a:rPr lang="en-US" sz="3600" b="1" u="sng" dirty="0">
                <a:solidFill>
                  <a:srgbClr val="0070C0"/>
                </a:solidFill>
              </a:rPr>
              <a:t>Strategies that possibly optimize LOS ???</a:t>
            </a:r>
          </a:p>
          <a:p>
            <a:pPr algn="ctr"/>
            <a:r>
              <a:rPr lang="en-US" sz="2800" b="1" dirty="0">
                <a:solidFill>
                  <a:srgbClr val="FF0000"/>
                </a:solidFill>
              </a:rPr>
              <a:t>Developmental Care – NIDCAP</a:t>
            </a:r>
          </a:p>
          <a:p>
            <a:pPr algn="ctr"/>
            <a:r>
              <a:rPr lang="en-US" sz="2800" b="1" dirty="0"/>
              <a:t>Reduce pain/light/noise/sleep interruption</a:t>
            </a:r>
          </a:p>
          <a:p>
            <a:pPr algn="ctr"/>
            <a:r>
              <a:rPr lang="en-US" sz="2800" b="1" dirty="0">
                <a:solidFill>
                  <a:srgbClr val="FF0000"/>
                </a:solidFill>
              </a:rPr>
              <a:t>Parent-as-caregiver staffing model</a:t>
            </a:r>
          </a:p>
          <a:p>
            <a:pPr algn="ctr"/>
            <a:r>
              <a:rPr lang="en-US" sz="2800" b="1" dirty="0"/>
              <a:t>Liberal wean-from-incubator protocol</a:t>
            </a:r>
          </a:p>
          <a:p>
            <a:pPr algn="ctr"/>
            <a:r>
              <a:rPr lang="en-US" sz="2800" b="1" dirty="0">
                <a:solidFill>
                  <a:srgbClr val="FF0000"/>
                </a:solidFill>
              </a:rPr>
              <a:t>Co-bedding twins</a:t>
            </a:r>
          </a:p>
          <a:p>
            <a:pPr algn="ctr"/>
            <a:r>
              <a:rPr lang="en-US" sz="2800" b="1" dirty="0"/>
              <a:t>Music, parent voice recordings                              </a:t>
            </a:r>
          </a:p>
          <a:p>
            <a:pPr algn="ctr"/>
            <a:r>
              <a:rPr lang="en-US" sz="2800" b="1" dirty="0">
                <a:solidFill>
                  <a:srgbClr val="FF0000"/>
                </a:solidFill>
              </a:rPr>
              <a:t>Osteopathic Manipulative Therapy</a:t>
            </a:r>
          </a:p>
          <a:p>
            <a:pPr algn="ctr"/>
            <a:r>
              <a:rPr lang="en-US" sz="2800" b="1" dirty="0"/>
              <a:t>Incentivize families $$$$</a:t>
            </a:r>
          </a:p>
          <a:p>
            <a:pPr algn="ctr"/>
            <a:r>
              <a:rPr lang="en-US" sz="2800" b="1" dirty="0">
                <a:solidFill>
                  <a:srgbClr val="FF0000"/>
                </a:solidFill>
              </a:rPr>
              <a:t>Aromatherapy</a:t>
            </a:r>
          </a:p>
          <a:p>
            <a:pPr algn="ctr"/>
            <a:r>
              <a:rPr lang="en-US" sz="2800" b="1" dirty="0"/>
              <a:t>Medical foster care – later transition to family</a:t>
            </a:r>
          </a:p>
          <a:p>
            <a:pPr algn="ctr"/>
            <a:endParaRPr lang="en-US" b="1" dirty="0"/>
          </a:p>
          <a:p>
            <a:pPr algn="ctr"/>
            <a:r>
              <a:rPr lang="en-US" sz="3600" b="1" dirty="0">
                <a:solidFill>
                  <a:srgbClr val="7030A0"/>
                </a:solidFill>
              </a:rPr>
              <a:t>Modify re-imbursement strategies for MDs, hospitals.</a:t>
            </a:r>
          </a:p>
          <a:p>
            <a:pPr algn="ctr"/>
            <a:r>
              <a:rPr lang="en-US" sz="3600" b="1" dirty="0">
                <a:solidFill>
                  <a:srgbClr val="7030A0"/>
                </a:solidFill>
              </a:rPr>
              <a:t>Fee-for-value </a:t>
            </a:r>
            <a:r>
              <a:rPr lang="en-US" sz="3600" b="1" u="sng" dirty="0">
                <a:solidFill>
                  <a:srgbClr val="7030A0"/>
                </a:solidFill>
              </a:rPr>
              <a:t>not</a:t>
            </a:r>
            <a:r>
              <a:rPr lang="en-US" sz="3600" b="1" dirty="0">
                <a:solidFill>
                  <a:srgbClr val="7030A0"/>
                </a:solidFill>
              </a:rPr>
              <a:t> fee-for service, i.e., true population health</a:t>
            </a:r>
          </a:p>
          <a:p>
            <a:endParaRPr lang="en-US" sz="2400" dirty="0"/>
          </a:p>
        </p:txBody>
      </p:sp>
      <p:sp>
        <p:nvSpPr>
          <p:cNvPr id="5" name="Left Arrow 4"/>
          <p:cNvSpPr/>
          <p:nvPr/>
        </p:nvSpPr>
        <p:spPr>
          <a:xfrm>
            <a:off x="8839202" y="3497179"/>
            <a:ext cx="1620252" cy="4491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95286" y="3288633"/>
            <a:ext cx="1475874" cy="954107"/>
          </a:xfrm>
          <a:prstGeom prst="rect">
            <a:avLst/>
          </a:prstGeom>
          <a:noFill/>
        </p:spPr>
        <p:txBody>
          <a:bodyPr wrap="square" rtlCol="0">
            <a:spAutoFit/>
          </a:bodyPr>
          <a:lstStyle/>
          <a:p>
            <a:pPr algn="ctr"/>
            <a:r>
              <a:rPr lang="en-US" sz="2800" b="1" dirty="0"/>
              <a:t>RCT support</a:t>
            </a:r>
          </a:p>
        </p:txBody>
      </p:sp>
      <p:pic>
        <p:nvPicPr>
          <p:cNvPr id="7" name="Picture 6"/>
          <p:cNvPicPr>
            <a:picLocks noChangeAspect="1"/>
          </p:cNvPicPr>
          <p:nvPr/>
        </p:nvPicPr>
        <p:blipFill>
          <a:blip r:embed="rId2"/>
          <a:stretch>
            <a:fillRect/>
          </a:stretch>
        </p:blipFill>
        <p:spPr>
          <a:xfrm>
            <a:off x="223074" y="1911770"/>
            <a:ext cx="2386549" cy="2034588"/>
          </a:xfrm>
          <a:prstGeom prst="rect">
            <a:avLst/>
          </a:prstGeom>
        </p:spPr>
      </p:pic>
    </p:spTree>
    <p:extLst>
      <p:ext uri="{BB962C8B-B14F-4D97-AF65-F5344CB8AC3E}">
        <p14:creationId xmlns:p14="http://schemas.microsoft.com/office/powerpoint/2010/main" val="3139635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287" y="304800"/>
            <a:ext cx="11754678" cy="7294305"/>
          </a:xfrm>
          <a:prstGeom prst="rect">
            <a:avLst/>
          </a:prstGeom>
          <a:noFill/>
        </p:spPr>
        <p:txBody>
          <a:bodyPr wrap="square" rtlCol="0">
            <a:spAutoFit/>
          </a:bodyPr>
          <a:lstStyle/>
          <a:p>
            <a:pPr algn="ctr"/>
            <a:r>
              <a:rPr lang="en-US" sz="4400" b="1" u="sng" dirty="0"/>
              <a:t>Two caveats for length of stay analysis</a:t>
            </a:r>
          </a:p>
          <a:p>
            <a:endParaRPr lang="en-US" sz="2400" b="1" dirty="0"/>
          </a:p>
          <a:p>
            <a:pPr marL="742950" indent="-742950">
              <a:buAutoNum type="arabicPeriod"/>
            </a:pPr>
            <a:r>
              <a:rPr lang="en-US" sz="4400" b="1" dirty="0">
                <a:solidFill>
                  <a:srgbClr val="7030A0"/>
                </a:solidFill>
              </a:rPr>
              <a:t>Readmission rates after NICU discharge must      </a:t>
            </a:r>
          </a:p>
          <a:p>
            <a:r>
              <a:rPr lang="en-US" sz="4400" b="1" dirty="0">
                <a:solidFill>
                  <a:srgbClr val="7030A0"/>
                </a:solidFill>
              </a:rPr>
              <a:t>       be kept in the proficiency/efficiency equation.</a:t>
            </a:r>
          </a:p>
          <a:p>
            <a:endParaRPr lang="en-US" sz="4400" b="1" dirty="0"/>
          </a:p>
          <a:p>
            <a:r>
              <a:rPr lang="en-US" sz="4400" b="1" dirty="0">
                <a:solidFill>
                  <a:srgbClr val="00B050"/>
                </a:solidFill>
              </a:rPr>
              <a:t>2.  As a NICU becomes more adept at reducing </a:t>
            </a:r>
          </a:p>
          <a:p>
            <a:r>
              <a:rPr lang="en-US" sz="4400" b="1" dirty="0">
                <a:solidFill>
                  <a:srgbClr val="00B050"/>
                </a:solidFill>
              </a:rPr>
              <a:t>       morbidities, survival will improve and </a:t>
            </a:r>
            <a:r>
              <a:rPr lang="en-US" sz="4400" b="1" u="sng" dirty="0">
                <a:solidFill>
                  <a:srgbClr val="00B050"/>
                </a:solidFill>
              </a:rPr>
              <a:t>total</a:t>
            </a:r>
            <a:r>
              <a:rPr lang="en-US" sz="4400" b="1" dirty="0">
                <a:solidFill>
                  <a:srgbClr val="00B050"/>
                </a:solidFill>
              </a:rPr>
              <a:t>    </a:t>
            </a:r>
          </a:p>
          <a:p>
            <a:r>
              <a:rPr lang="en-US" sz="4400" b="1" dirty="0">
                <a:solidFill>
                  <a:srgbClr val="00B050"/>
                </a:solidFill>
              </a:rPr>
              <a:t>       NICU days will possibly </a:t>
            </a:r>
            <a:r>
              <a:rPr lang="en-US" sz="4400" b="1" u="sng" dirty="0">
                <a:solidFill>
                  <a:srgbClr val="00B050"/>
                </a:solidFill>
              </a:rPr>
              <a:t>increase</a:t>
            </a:r>
            <a:r>
              <a:rPr lang="en-US" sz="4400" b="1" dirty="0">
                <a:solidFill>
                  <a:srgbClr val="00B050"/>
                </a:solidFill>
              </a:rPr>
              <a:t> especially at </a:t>
            </a:r>
          </a:p>
          <a:p>
            <a:r>
              <a:rPr lang="en-US" sz="4400" b="1" dirty="0">
                <a:solidFill>
                  <a:srgbClr val="00B050"/>
                </a:solidFill>
              </a:rPr>
              <a:t>       22-25 weeks. </a:t>
            </a:r>
          </a:p>
          <a:p>
            <a:pPr algn="ctr"/>
            <a:endParaRPr lang="en-US" sz="3600" b="1" dirty="0"/>
          </a:p>
          <a:p>
            <a:pPr algn="ctr"/>
            <a:endParaRPr lang="en-US" sz="3600" b="1" dirty="0"/>
          </a:p>
          <a:p>
            <a:pPr algn="ctr"/>
            <a:endParaRPr lang="en-US" sz="2400" b="1" dirty="0"/>
          </a:p>
        </p:txBody>
      </p:sp>
    </p:spTree>
    <p:extLst>
      <p:ext uri="{BB962C8B-B14F-4D97-AF65-F5344CB8AC3E}">
        <p14:creationId xmlns:p14="http://schemas.microsoft.com/office/powerpoint/2010/main" val="1183433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87" y="152596"/>
            <a:ext cx="11552664" cy="6832640"/>
          </a:xfrm>
          <a:prstGeom prst="rect">
            <a:avLst/>
          </a:prstGeom>
          <a:noFill/>
        </p:spPr>
        <p:txBody>
          <a:bodyPr wrap="square" rtlCol="0">
            <a:spAutoFit/>
          </a:bodyPr>
          <a:lstStyle/>
          <a:p>
            <a:endParaRPr lang="en-US" sz="1000" dirty="0"/>
          </a:p>
          <a:p>
            <a:pPr algn="ctr"/>
            <a:r>
              <a:rPr lang="en-US" sz="2800" b="1" dirty="0">
                <a:solidFill>
                  <a:srgbClr val="00B050"/>
                </a:solidFill>
              </a:rPr>
              <a:t> </a:t>
            </a:r>
            <a:r>
              <a:rPr lang="en-US" sz="3600" b="1" dirty="0">
                <a:solidFill>
                  <a:srgbClr val="FF0000"/>
                </a:solidFill>
              </a:rPr>
              <a:t> </a:t>
            </a:r>
            <a:r>
              <a:rPr lang="en-US" sz="6000" b="1" dirty="0"/>
              <a:t>SPD</a:t>
            </a:r>
            <a:r>
              <a:rPr lang="en-US" sz="5400" b="1" dirty="0"/>
              <a:t> – sensory processing disorder</a:t>
            </a:r>
          </a:p>
          <a:p>
            <a:pPr algn="ctr"/>
            <a:endParaRPr lang="en-US" sz="2400" b="1" dirty="0">
              <a:solidFill>
                <a:srgbClr val="7030A0"/>
              </a:solidFill>
            </a:endParaRPr>
          </a:p>
          <a:p>
            <a:pPr algn="ctr"/>
            <a:r>
              <a:rPr lang="en-US" sz="3600" b="1" dirty="0">
                <a:solidFill>
                  <a:srgbClr val="7030A0"/>
                </a:solidFill>
              </a:rPr>
              <a:t>Dysfunctional, aversive </a:t>
            </a:r>
            <a:r>
              <a:rPr lang="en-US" sz="3600" b="1" u="sng" dirty="0">
                <a:solidFill>
                  <a:srgbClr val="7030A0"/>
                </a:solidFill>
              </a:rPr>
              <a:t>nippling and feeding</a:t>
            </a:r>
            <a:r>
              <a:rPr lang="en-US" sz="3600" b="1" dirty="0">
                <a:solidFill>
                  <a:srgbClr val="7030A0"/>
                </a:solidFill>
              </a:rPr>
              <a:t> in premature infants has grown to epidemic proportions…?</a:t>
            </a:r>
          </a:p>
          <a:p>
            <a:pPr algn="ctr"/>
            <a:endParaRPr lang="en-US" sz="1400" b="1" dirty="0">
              <a:solidFill>
                <a:srgbClr val="7030A0"/>
              </a:solidFill>
            </a:endParaRPr>
          </a:p>
          <a:p>
            <a:pPr algn="ctr"/>
            <a:endParaRPr lang="en-US" sz="1000" b="1" dirty="0">
              <a:solidFill>
                <a:srgbClr val="FF0000"/>
              </a:solidFill>
            </a:endParaRPr>
          </a:p>
          <a:p>
            <a:pPr algn="ctr"/>
            <a:r>
              <a:rPr lang="en-US" sz="2800" b="1" dirty="0"/>
              <a:t>         </a:t>
            </a:r>
            <a:r>
              <a:rPr lang="en-US" sz="3600" b="1" dirty="0">
                <a:solidFill>
                  <a:srgbClr val="00B050"/>
                </a:solidFill>
              </a:rPr>
              <a:t>Ask any colleague &gt;55 y/o who has done long term premature infant follow-up:</a:t>
            </a:r>
          </a:p>
          <a:p>
            <a:pPr algn="ctr"/>
            <a:endParaRPr lang="en-US" sz="2000" b="1" dirty="0">
              <a:solidFill>
                <a:srgbClr val="00B050"/>
              </a:solidFill>
            </a:endParaRPr>
          </a:p>
          <a:p>
            <a:pPr algn="ctr"/>
            <a:r>
              <a:rPr lang="en-US" sz="3600" b="1" i="1" dirty="0">
                <a:solidFill>
                  <a:srgbClr val="7030A0"/>
                </a:solidFill>
              </a:rPr>
              <a:t>       </a:t>
            </a:r>
            <a:r>
              <a:rPr lang="en-US" sz="4400" b="1" i="1" dirty="0">
                <a:solidFill>
                  <a:srgbClr val="7030A0"/>
                </a:solidFill>
              </a:rPr>
              <a:t>“Are nippling issues in premies the same, better, or worse today as compared to the 1990’s?”</a:t>
            </a:r>
          </a:p>
          <a:p>
            <a:r>
              <a:rPr lang="en-US" sz="2400" dirty="0"/>
              <a:t>              </a:t>
            </a:r>
          </a:p>
        </p:txBody>
      </p:sp>
    </p:spTree>
    <p:extLst>
      <p:ext uri="{BB962C8B-B14F-4D97-AF65-F5344CB8AC3E}">
        <p14:creationId xmlns:p14="http://schemas.microsoft.com/office/powerpoint/2010/main" val="108609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10AC5-6AA1-448F-989B-84C0B5CAADA9}"/>
              </a:ext>
            </a:extLst>
          </p:cNvPr>
          <p:cNvSpPr txBox="1"/>
          <p:nvPr/>
        </p:nvSpPr>
        <p:spPr>
          <a:xfrm>
            <a:off x="249382" y="83127"/>
            <a:ext cx="11780322" cy="7417415"/>
          </a:xfrm>
          <a:prstGeom prst="rect">
            <a:avLst/>
          </a:prstGeom>
          <a:noFill/>
        </p:spPr>
        <p:txBody>
          <a:bodyPr wrap="square" rtlCol="0">
            <a:spAutoFit/>
          </a:bodyPr>
          <a:lstStyle/>
          <a:p>
            <a:pPr algn="ctr"/>
            <a:r>
              <a:rPr lang="en-US" sz="4800" b="1" u="sng" dirty="0">
                <a:solidFill>
                  <a:srgbClr val="00B050"/>
                </a:solidFill>
              </a:rPr>
              <a:t>Value</a:t>
            </a:r>
          </a:p>
          <a:p>
            <a:pPr algn="ctr"/>
            <a:r>
              <a:rPr lang="en-US" sz="4000" b="1" dirty="0">
                <a:solidFill>
                  <a:srgbClr val="00B050"/>
                </a:solidFill>
              </a:rPr>
              <a:t>Health Benefits Obtained/Resources Consumed</a:t>
            </a:r>
          </a:p>
          <a:p>
            <a:pPr algn="ctr"/>
            <a:endParaRPr lang="en-US" sz="1200" b="1" dirty="0">
              <a:solidFill>
                <a:srgbClr val="FF0000"/>
              </a:solidFill>
            </a:endParaRPr>
          </a:p>
          <a:p>
            <a:pPr algn="ctr"/>
            <a:r>
              <a:rPr lang="en-US" sz="3200" b="1" u="sng" dirty="0">
                <a:solidFill>
                  <a:srgbClr val="FF0000"/>
                </a:solidFill>
              </a:rPr>
              <a:t>Quality</a:t>
            </a:r>
          </a:p>
          <a:p>
            <a:pPr algn="ctr"/>
            <a:r>
              <a:rPr lang="en-US" sz="2800" b="1" dirty="0">
                <a:solidFill>
                  <a:srgbClr val="FF0000"/>
                </a:solidFill>
              </a:rPr>
              <a:t>Do we consistently get the specific health goal we wish from </a:t>
            </a:r>
            <a:r>
              <a:rPr lang="en-US" sz="3200" b="1" i="1" dirty="0">
                <a:solidFill>
                  <a:srgbClr val="FF0000"/>
                </a:solidFill>
              </a:rPr>
              <a:t>‘</a:t>
            </a:r>
            <a:r>
              <a:rPr lang="en-US" sz="3200" b="1" dirty="0">
                <a:solidFill>
                  <a:srgbClr val="FF0000"/>
                </a:solidFill>
              </a:rPr>
              <a:t>X’</a:t>
            </a:r>
            <a:r>
              <a:rPr lang="en-US" sz="2800" b="1" dirty="0">
                <a:solidFill>
                  <a:srgbClr val="FF0000"/>
                </a:solidFill>
              </a:rPr>
              <a:t>?</a:t>
            </a:r>
          </a:p>
          <a:p>
            <a:pPr algn="ctr"/>
            <a:endParaRPr lang="en-US" sz="1400" b="1" dirty="0">
              <a:solidFill>
                <a:srgbClr val="FF0000"/>
              </a:solidFill>
            </a:endParaRPr>
          </a:p>
          <a:p>
            <a:pPr algn="ctr"/>
            <a:r>
              <a:rPr lang="en-US" sz="3200" b="1" u="sng" dirty="0">
                <a:solidFill>
                  <a:srgbClr val="0070C0"/>
                </a:solidFill>
              </a:rPr>
              <a:t>Impact</a:t>
            </a:r>
          </a:p>
          <a:p>
            <a:pPr algn="ctr"/>
            <a:r>
              <a:rPr lang="en-US" sz="2800" b="1" dirty="0">
                <a:solidFill>
                  <a:srgbClr val="0070C0"/>
                </a:solidFill>
              </a:rPr>
              <a:t>Which benefits are most important?</a:t>
            </a:r>
          </a:p>
          <a:p>
            <a:pPr algn="ctr"/>
            <a:r>
              <a:rPr lang="en-US" sz="2800" b="1" dirty="0">
                <a:solidFill>
                  <a:srgbClr val="0070C0"/>
                </a:solidFill>
              </a:rPr>
              <a:t>Where are we devoting resources/money/time/energy?</a:t>
            </a:r>
          </a:p>
          <a:p>
            <a:pPr algn="ctr"/>
            <a:r>
              <a:rPr lang="en-US" sz="2800" b="1" dirty="0">
                <a:solidFill>
                  <a:srgbClr val="0070C0"/>
                </a:solidFill>
              </a:rPr>
              <a:t>Who is receiving the above?</a:t>
            </a:r>
          </a:p>
          <a:p>
            <a:pPr algn="ctr"/>
            <a:r>
              <a:rPr lang="en-US" sz="2800" b="1" dirty="0">
                <a:solidFill>
                  <a:srgbClr val="0070C0"/>
                </a:solidFill>
              </a:rPr>
              <a:t>How do we balance what is ‘do-able’ with what is high impact?</a:t>
            </a:r>
          </a:p>
          <a:p>
            <a:pPr algn="ctr"/>
            <a:endParaRPr lang="en-US" sz="800" b="1" dirty="0"/>
          </a:p>
          <a:p>
            <a:pPr algn="ctr"/>
            <a:r>
              <a:rPr lang="en-US" sz="3600" b="1" u="sng" dirty="0">
                <a:solidFill>
                  <a:srgbClr val="C00000"/>
                </a:solidFill>
              </a:rPr>
              <a:t>Prioritize</a:t>
            </a:r>
          </a:p>
          <a:p>
            <a:pPr algn="ctr"/>
            <a:r>
              <a:rPr lang="en-US" sz="3200" b="1" dirty="0">
                <a:solidFill>
                  <a:srgbClr val="C00000"/>
                </a:solidFill>
              </a:rPr>
              <a:t>Low-Hanging Fruit for inclusion, QI experience and team-building</a:t>
            </a:r>
          </a:p>
          <a:p>
            <a:pPr algn="ctr"/>
            <a:r>
              <a:rPr lang="en-US" sz="3200" b="1" dirty="0">
                <a:solidFill>
                  <a:srgbClr val="C00000"/>
                </a:solidFill>
              </a:rPr>
              <a:t>Mid- and High-Hanging Fruit in the resource consuming sectors</a:t>
            </a:r>
          </a:p>
          <a:p>
            <a:pPr algn="ctr"/>
            <a:endParaRPr lang="en-US" sz="3600" b="1" dirty="0"/>
          </a:p>
        </p:txBody>
      </p:sp>
    </p:spTree>
    <p:extLst>
      <p:ext uri="{BB962C8B-B14F-4D97-AF65-F5344CB8AC3E}">
        <p14:creationId xmlns:p14="http://schemas.microsoft.com/office/powerpoint/2010/main" val="2308957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130629"/>
            <a:ext cx="11455090" cy="6924973"/>
          </a:xfrm>
          <a:prstGeom prst="rect">
            <a:avLst/>
          </a:prstGeom>
          <a:noFill/>
        </p:spPr>
        <p:txBody>
          <a:bodyPr wrap="square" rtlCol="0">
            <a:spAutoFit/>
          </a:bodyPr>
          <a:lstStyle/>
          <a:p>
            <a:pPr algn="ctr"/>
            <a:r>
              <a:rPr lang="en-US" sz="3600" b="1" dirty="0">
                <a:solidFill>
                  <a:srgbClr val="7030A0"/>
                </a:solidFill>
              </a:rPr>
              <a:t>Prematurity </a:t>
            </a:r>
            <a:r>
              <a:rPr lang="en-US" sz="4000" b="1" dirty="0">
                <a:solidFill>
                  <a:srgbClr val="7030A0"/>
                </a:solidFill>
              </a:rPr>
              <a:t>is</a:t>
            </a:r>
            <a:r>
              <a:rPr lang="en-US" sz="3600" b="1" dirty="0">
                <a:solidFill>
                  <a:srgbClr val="7030A0"/>
                </a:solidFill>
              </a:rPr>
              <a:t> </a:t>
            </a:r>
            <a:r>
              <a:rPr lang="en-US" sz="3600" b="1" u="sng" dirty="0">
                <a:solidFill>
                  <a:srgbClr val="7030A0"/>
                </a:solidFill>
              </a:rPr>
              <a:t>thousands</a:t>
            </a:r>
            <a:r>
              <a:rPr lang="en-US" sz="3600" b="1" dirty="0">
                <a:solidFill>
                  <a:srgbClr val="7030A0"/>
                </a:solidFill>
              </a:rPr>
              <a:t> of painful procedures,</a:t>
            </a:r>
          </a:p>
          <a:p>
            <a:pPr algn="ctr"/>
            <a:r>
              <a:rPr lang="en-US" sz="3600" b="1" dirty="0">
                <a:solidFill>
                  <a:srgbClr val="7030A0"/>
                </a:solidFill>
              </a:rPr>
              <a:t>much simply not evidence-based and </a:t>
            </a:r>
            <a:r>
              <a:rPr lang="en-US" sz="3600" b="1" u="sng" dirty="0">
                <a:solidFill>
                  <a:srgbClr val="7030A0"/>
                </a:solidFill>
              </a:rPr>
              <a:t>unnecessary</a:t>
            </a:r>
            <a:r>
              <a:rPr lang="en-US" sz="3600" b="1" i="1" u="sng" dirty="0">
                <a:solidFill>
                  <a:srgbClr val="7030A0"/>
                </a:solidFill>
              </a:rPr>
              <a:t>.</a:t>
            </a:r>
          </a:p>
          <a:p>
            <a:pPr algn="ctr"/>
            <a:endParaRPr lang="en-US" sz="800" b="1" dirty="0"/>
          </a:p>
          <a:p>
            <a:pPr algn="ctr"/>
            <a:r>
              <a:rPr lang="en-US" sz="3600" b="1" i="1" dirty="0">
                <a:solidFill>
                  <a:srgbClr val="FF0000"/>
                </a:solidFill>
              </a:rPr>
              <a:t>“Sensory processing disorder” </a:t>
            </a:r>
            <a:r>
              <a:rPr lang="en-US" sz="3600" b="1" dirty="0">
                <a:solidFill>
                  <a:srgbClr val="FF0000"/>
                </a:solidFill>
              </a:rPr>
              <a:t>is the premie brain trying to  integrate and respond to </a:t>
            </a:r>
            <a:r>
              <a:rPr lang="en-US" sz="3600" b="1" u="sng" dirty="0">
                <a:solidFill>
                  <a:srgbClr val="FF0000"/>
                </a:solidFill>
              </a:rPr>
              <a:t>unnatural</a:t>
            </a:r>
            <a:r>
              <a:rPr lang="en-US" sz="3600" b="1" i="1" dirty="0">
                <a:solidFill>
                  <a:srgbClr val="FF0000"/>
                </a:solidFill>
              </a:rPr>
              <a:t> </a:t>
            </a:r>
            <a:r>
              <a:rPr lang="en-US" sz="3600" b="1" dirty="0">
                <a:solidFill>
                  <a:srgbClr val="FF0000"/>
                </a:solidFill>
              </a:rPr>
              <a:t>stimuli. </a:t>
            </a:r>
          </a:p>
          <a:p>
            <a:pPr algn="ctr"/>
            <a:r>
              <a:rPr lang="en-US" sz="3600" b="1" dirty="0" err="1">
                <a:solidFill>
                  <a:srgbClr val="FF0000"/>
                </a:solidFill>
              </a:rPr>
              <a:t>Nippling</a:t>
            </a:r>
            <a:r>
              <a:rPr lang="en-US" sz="3600" b="1" dirty="0">
                <a:solidFill>
                  <a:srgbClr val="FF0000"/>
                </a:solidFill>
              </a:rPr>
              <a:t> - the phantasmagoric concert of 6 cranial nerves, the limbic system, the prefrontal cortex.</a:t>
            </a:r>
          </a:p>
          <a:p>
            <a:pPr algn="ctr"/>
            <a:endParaRPr lang="en-US" sz="800" b="1" dirty="0">
              <a:solidFill>
                <a:srgbClr val="FF0000"/>
              </a:solidFill>
            </a:endParaRPr>
          </a:p>
          <a:p>
            <a:r>
              <a:rPr lang="en-US" sz="2400" b="1" i="1" dirty="0"/>
              <a:t>    </a:t>
            </a:r>
            <a:r>
              <a:rPr lang="en-US" sz="2800" b="1" i="1" dirty="0"/>
              <a:t>Vinall, Grunau, Crozier, Synnes, Univ BC</a:t>
            </a:r>
          </a:p>
          <a:p>
            <a:endParaRPr lang="en-US" sz="1000" b="1" i="1" dirty="0"/>
          </a:p>
          <a:p>
            <a:endParaRPr lang="en-US" sz="1000" b="1" i="1" dirty="0"/>
          </a:p>
          <a:p>
            <a:r>
              <a:rPr lang="en-US" sz="4800" b="1" dirty="0">
                <a:solidFill>
                  <a:srgbClr val="00B050"/>
                </a:solidFill>
              </a:rPr>
              <a:t>     When we improve at  </a:t>
            </a:r>
          </a:p>
          <a:p>
            <a:r>
              <a:rPr lang="en-US" sz="4800" b="1" dirty="0">
                <a:solidFill>
                  <a:srgbClr val="00B050"/>
                </a:solidFill>
              </a:rPr>
              <a:t>reducing the scourge of </a:t>
            </a:r>
            <a:r>
              <a:rPr lang="en-US" sz="4800" b="1" i="1" u="sng" dirty="0">
                <a:solidFill>
                  <a:srgbClr val="00B050"/>
                </a:solidFill>
              </a:rPr>
              <a:t>SPD</a:t>
            </a:r>
            <a:endParaRPr lang="en-US" sz="4800" b="1" dirty="0">
              <a:solidFill>
                <a:srgbClr val="00B050"/>
              </a:solidFill>
            </a:endParaRPr>
          </a:p>
          <a:p>
            <a:r>
              <a:rPr lang="en-US" sz="4800" b="1" dirty="0">
                <a:solidFill>
                  <a:srgbClr val="00B050"/>
                </a:solidFill>
              </a:rPr>
              <a:t> length of stay will shorten. </a:t>
            </a:r>
          </a:p>
          <a:p>
            <a:endParaRPr lang="en-US" dirty="0">
              <a:solidFill>
                <a:srgbClr val="00B05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8497" y="3678208"/>
            <a:ext cx="4085975" cy="2915729"/>
          </a:xfrm>
          <a:prstGeom prst="rect">
            <a:avLst/>
          </a:prstGeom>
        </p:spPr>
      </p:pic>
    </p:spTree>
    <p:extLst>
      <p:ext uri="{BB962C8B-B14F-4D97-AF65-F5344CB8AC3E}">
        <p14:creationId xmlns:p14="http://schemas.microsoft.com/office/powerpoint/2010/main" val="2600761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456" y="283335"/>
            <a:ext cx="11681138" cy="5170646"/>
          </a:xfrm>
          <a:prstGeom prst="rect">
            <a:avLst/>
          </a:prstGeom>
          <a:noFill/>
        </p:spPr>
        <p:txBody>
          <a:bodyPr wrap="square" rtlCol="0">
            <a:spAutoFit/>
          </a:bodyPr>
          <a:lstStyle/>
          <a:p>
            <a:pPr algn="ctr"/>
            <a:r>
              <a:rPr lang="en-US" sz="5400" b="1" u="sng" dirty="0"/>
              <a:t>Does your NICU have formal guidelines?</a:t>
            </a:r>
          </a:p>
          <a:p>
            <a:endParaRPr lang="en-US" dirty="0"/>
          </a:p>
          <a:p>
            <a:pPr marL="342900" indent="-342900">
              <a:buAutoNum type="arabicParenR"/>
            </a:pPr>
            <a:r>
              <a:rPr lang="en-US" sz="4000" b="1" dirty="0">
                <a:solidFill>
                  <a:srgbClr val="FF0000"/>
                </a:solidFill>
              </a:rPr>
              <a:t> Reduce procedures, optimize pain    </a:t>
            </a:r>
          </a:p>
          <a:p>
            <a:r>
              <a:rPr lang="en-US" sz="4000" b="1" dirty="0">
                <a:solidFill>
                  <a:srgbClr val="FF0000"/>
                </a:solidFill>
              </a:rPr>
              <a:t>      management, decrease sleep interruption,    </a:t>
            </a:r>
          </a:p>
          <a:p>
            <a:r>
              <a:rPr lang="en-US" sz="4000" b="1" dirty="0">
                <a:solidFill>
                  <a:srgbClr val="FF0000"/>
                </a:solidFill>
              </a:rPr>
              <a:t>        minimize manipulation, maximize  </a:t>
            </a:r>
          </a:p>
          <a:p>
            <a:r>
              <a:rPr lang="en-US" sz="4000" b="1" dirty="0">
                <a:solidFill>
                  <a:srgbClr val="FF0000"/>
                </a:solidFill>
              </a:rPr>
              <a:t>           Kangaroo Care.</a:t>
            </a:r>
          </a:p>
          <a:p>
            <a:pPr marL="342900" indent="-342900">
              <a:buAutoNum type="arabicParenR"/>
            </a:pPr>
            <a:r>
              <a:rPr lang="en-US" sz="4000" b="1" dirty="0">
                <a:solidFill>
                  <a:srgbClr val="00B050"/>
                </a:solidFill>
              </a:rPr>
              <a:t> Infant driven feeding or cue-based </a:t>
            </a:r>
          </a:p>
          <a:p>
            <a:r>
              <a:rPr lang="en-US" sz="4000" b="1" dirty="0">
                <a:solidFill>
                  <a:srgbClr val="00B050"/>
                </a:solidFill>
              </a:rPr>
              <a:t>         </a:t>
            </a:r>
            <a:r>
              <a:rPr lang="en-US" sz="4000" b="1" dirty="0" err="1">
                <a:solidFill>
                  <a:srgbClr val="00B050"/>
                </a:solidFill>
              </a:rPr>
              <a:t>nippling</a:t>
            </a:r>
            <a:r>
              <a:rPr lang="en-US" sz="4000" b="1" dirty="0">
                <a:solidFill>
                  <a:srgbClr val="00B050"/>
                </a:solidFill>
              </a:rPr>
              <a:t> standards.</a:t>
            </a:r>
          </a:p>
          <a:p>
            <a:endParaRPr lang="en-US" dirty="0"/>
          </a:p>
        </p:txBody>
      </p:sp>
      <p:pic>
        <p:nvPicPr>
          <p:cNvPr id="3" name="Picture 2"/>
          <p:cNvPicPr>
            <a:picLocks noChangeAspect="1"/>
          </p:cNvPicPr>
          <p:nvPr/>
        </p:nvPicPr>
        <p:blipFill>
          <a:blip r:embed="rId2"/>
          <a:stretch>
            <a:fillRect/>
          </a:stretch>
        </p:blipFill>
        <p:spPr>
          <a:xfrm>
            <a:off x="8607134" y="3229358"/>
            <a:ext cx="3344459" cy="2224623"/>
          </a:xfrm>
          <a:prstGeom prst="rect">
            <a:avLst/>
          </a:prstGeom>
        </p:spPr>
      </p:pic>
      <p:pic>
        <p:nvPicPr>
          <p:cNvPr id="4" name="Picture 3"/>
          <p:cNvPicPr>
            <a:picLocks noChangeAspect="1"/>
          </p:cNvPicPr>
          <p:nvPr/>
        </p:nvPicPr>
        <p:blipFill>
          <a:blip r:embed="rId3"/>
          <a:stretch>
            <a:fillRect/>
          </a:stretch>
        </p:blipFill>
        <p:spPr>
          <a:xfrm>
            <a:off x="5722540" y="4583289"/>
            <a:ext cx="3230777" cy="2128273"/>
          </a:xfrm>
          <a:prstGeom prst="rect">
            <a:avLst/>
          </a:prstGeom>
        </p:spPr>
      </p:pic>
    </p:spTree>
    <p:extLst>
      <p:ext uri="{BB962C8B-B14F-4D97-AF65-F5344CB8AC3E}">
        <p14:creationId xmlns:p14="http://schemas.microsoft.com/office/powerpoint/2010/main" val="332523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38" y="231494"/>
            <a:ext cx="11598258" cy="7548220"/>
          </a:xfrm>
          <a:prstGeom prst="rect">
            <a:avLst/>
          </a:prstGeom>
          <a:noFill/>
        </p:spPr>
        <p:txBody>
          <a:bodyPr wrap="square" rtlCol="0">
            <a:spAutoFit/>
          </a:bodyPr>
          <a:lstStyle/>
          <a:p>
            <a:endParaRPr lang="en-US" sz="1350" dirty="0"/>
          </a:p>
          <a:p>
            <a:r>
              <a:rPr lang="en-US" sz="2100" dirty="0"/>
              <a:t>                                               </a:t>
            </a:r>
            <a:r>
              <a:rPr lang="en-US" sz="4000" b="1" dirty="0">
                <a:solidFill>
                  <a:srgbClr val="FF0000"/>
                </a:solidFill>
              </a:rPr>
              <a:t>Improve Population Health</a:t>
            </a:r>
          </a:p>
          <a:p>
            <a:endParaRPr lang="en-US" sz="750" dirty="0"/>
          </a:p>
          <a:p>
            <a:endParaRPr lang="en-US" sz="75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2700" b="1" dirty="0"/>
              <a:t>    </a:t>
            </a:r>
            <a:r>
              <a:rPr lang="en-US" sz="4000" b="1" dirty="0">
                <a:solidFill>
                  <a:srgbClr val="FF0000"/>
                </a:solidFill>
              </a:rPr>
              <a:t>Improve Individual</a:t>
            </a:r>
            <a:r>
              <a:rPr lang="en-US" sz="4000" b="1" dirty="0"/>
              <a:t>                           </a:t>
            </a:r>
            <a:r>
              <a:rPr lang="en-US" sz="4000" b="1" dirty="0">
                <a:solidFill>
                  <a:srgbClr val="00B050"/>
                </a:solidFill>
              </a:rPr>
              <a:t>Reduce per Capita                                                                                                      </a:t>
            </a:r>
          </a:p>
          <a:p>
            <a:r>
              <a:rPr lang="en-US" sz="4000" b="1" dirty="0"/>
              <a:t>       </a:t>
            </a:r>
            <a:r>
              <a:rPr lang="en-US" sz="4000" b="1" dirty="0">
                <a:solidFill>
                  <a:srgbClr val="FF0000"/>
                </a:solidFill>
              </a:rPr>
              <a:t>Care – ‘STEEEP’</a:t>
            </a:r>
            <a:r>
              <a:rPr lang="en-US" sz="4000" b="1" dirty="0"/>
              <a:t>                                          </a:t>
            </a:r>
            <a:r>
              <a:rPr lang="en-US" sz="4000" b="1" dirty="0">
                <a:solidFill>
                  <a:srgbClr val="00B050"/>
                </a:solidFill>
              </a:rPr>
              <a:t>Cost</a:t>
            </a:r>
            <a:r>
              <a:rPr lang="en-US" sz="4000" b="1" dirty="0"/>
              <a:t>            </a:t>
            </a:r>
          </a:p>
          <a:p>
            <a:r>
              <a:rPr lang="en-US" sz="3200" b="1" dirty="0"/>
              <a:t>                 </a:t>
            </a:r>
            <a:endParaRPr lang="en-US" sz="4000" b="1" dirty="0">
              <a:solidFill>
                <a:srgbClr val="FF0000"/>
              </a:solidFill>
            </a:endParaRPr>
          </a:p>
          <a:p>
            <a:pPr algn="ctr"/>
            <a:r>
              <a:rPr lang="en-US" sz="6000" b="1" dirty="0"/>
              <a:t>Triple Aim = Value equation</a:t>
            </a:r>
          </a:p>
          <a:p>
            <a:pPr algn="ctr"/>
            <a:endParaRPr lang="en-US" sz="1400" b="1" dirty="0">
              <a:solidFill>
                <a:srgbClr val="00B050"/>
              </a:solidFill>
            </a:endParaRPr>
          </a:p>
          <a:p>
            <a:pPr algn="ctr"/>
            <a:r>
              <a:rPr lang="en-US" sz="4000" b="1" dirty="0">
                <a:solidFill>
                  <a:srgbClr val="FF0000"/>
                </a:solidFill>
              </a:rPr>
              <a:t>Improve Population Health + Improve Individual Care ‘STEEEP’</a:t>
            </a:r>
            <a:r>
              <a:rPr lang="en-US" sz="4800" b="1" dirty="0"/>
              <a:t>/</a:t>
            </a:r>
            <a:r>
              <a:rPr lang="en-US" sz="4000" b="1" dirty="0">
                <a:solidFill>
                  <a:srgbClr val="00B050"/>
                </a:solidFill>
              </a:rPr>
              <a:t>Reduce per Capita Cost</a:t>
            </a:r>
          </a:p>
          <a:p>
            <a:endParaRPr lang="en-US" sz="3200" b="1" dirty="0"/>
          </a:p>
          <a:p>
            <a:r>
              <a:rPr lang="en-US" sz="3200" b="1" dirty="0"/>
              <a:t>   </a:t>
            </a:r>
            <a:endParaRPr lang="en-US" sz="6600" b="1" i="1" dirty="0">
              <a:solidFill>
                <a:srgbClr val="FF0000"/>
              </a:solidFill>
            </a:endParaRPr>
          </a:p>
        </p:txBody>
      </p:sp>
      <p:cxnSp>
        <p:nvCxnSpPr>
          <p:cNvPr id="4" name="Straight Arrow Connector 3"/>
          <p:cNvCxnSpPr>
            <a:cxnSpLocks/>
          </p:cNvCxnSpPr>
          <p:nvPr/>
        </p:nvCxnSpPr>
        <p:spPr>
          <a:xfrm flipV="1">
            <a:off x="3090441" y="1250067"/>
            <a:ext cx="2650602" cy="10532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6180881" y="1250067"/>
            <a:ext cx="2476982" cy="10532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26841" y="3471863"/>
            <a:ext cx="2431222" cy="52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89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500" y="317500"/>
            <a:ext cx="11722100" cy="6909584"/>
          </a:xfrm>
          <a:prstGeom prst="rect">
            <a:avLst/>
          </a:prstGeom>
          <a:noFill/>
        </p:spPr>
        <p:txBody>
          <a:bodyPr wrap="square" rtlCol="0">
            <a:spAutoFit/>
          </a:bodyPr>
          <a:lstStyle/>
          <a:p>
            <a:pPr algn="ctr"/>
            <a:r>
              <a:rPr lang="en-US" sz="4000" b="1" dirty="0">
                <a:solidFill>
                  <a:srgbClr val="00B050"/>
                </a:solidFill>
              </a:rPr>
              <a:t>                           NICUs are no longer “profit centers”</a:t>
            </a:r>
          </a:p>
          <a:p>
            <a:pPr algn="ctr"/>
            <a:endParaRPr lang="en-US" sz="900" b="1" dirty="0"/>
          </a:p>
          <a:p>
            <a:pPr algn="ctr"/>
            <a:r>
              <a:rPr lang="en-US" sz="3200" b="1" dirty="0">
                <a:solidFill>
                  <a:srgbClr val="FF0000"/>
                </a:solidFill>
              </a:rPr>
              <a:t>                                </a:t>
            </a:r>
            <a:r>
              <a:rPr lang="en-US" sz="3600" b="1" dirty="0">
                <a:solidFill>
                  <a:srgbClr val="FF0000"/>
                </a:solidFill>
              </a:rPr>
              <a:t>NICUs are $$$ losers for many hospitals</a:t>
            </a:r>
          </a:p>
          <a:p>
            <a:pPr algn="ctr"/>
            <a:endParaRPr lang="en-US" sz="1600" b="1" dirty="0"/>
          </a:p>
          <a:p>
            <a:pPr algn="ctr"/>
            <a:r>
              <a:rPr lang="en-US" sz="4000" b="1" dirty="0"/>
              <a:t>                        </a:t>
            </a:r>
            <a:r>
              <a:rPr lang="en-US" sz="5400" b="1" dirty="0"/>
              <a:t>#1 NICU cost – Staffing</a:t>
            </a:r>
          </a:p>
          <a:p>
            <a:pPr algn="ctr"/>
            <a:endParaRPr lang="en-US" sz="1000" b="1" dirty="0"/>
          </a:p>
          <a:p>
            <a:pPr algn="ctr"/>
            <a:r>
              <a:rPr lang="en-US" sz="3200" b="1" dirty="0">
                <a:solidFill>
                  <a:srgbClr val="C00000"/>
                </a:solidFill>
              </a:rPr>
              <a:t>                               </a:t>
            </a:r>
            <a:r>
              <a:rPr lang="en-US" sz="3600" b="1" dirty="0"/>
              <a:t>Staffing is driven by Acuity and Census</a:t>
            </a:r>
          </a:p>
          <a:p>
            <a:pPr algn="ctr"/>
            <a:endParaRPr lang="en-US" sz="2000" b="1" dirty="0"/>
          </a:p>
          <a:p>
            <a:pPr algn="ctr"/>
            <a:r>
              <a:rPr lang="en-US" sz="4000" b="1" u="sng" dirty="0">
                <a:solidFill>
                  <a:srgbClr val="7030A0"/>
                </a:solidFill>
              </a:rPr>
              <a:t>Acuity</a:t>
            </a:r>
            <a:r>
              <a:rPr lang="en-US" sz="3200" b="1" dirty="0">
                <a:solidFill>
                  <a:srgbClr val="7030A0"/>
                </a:solidFill>
              </a:rPr>
              <a:t> is driven by GA, BWT, therapies recommended, surgical and tertiary services,…..and </a:t>
            </a:r>
            <a:r>
              <a:rPr lang="en-US" sz="3600" b="1" u="sng" dirty="0">
                <a:solidFill>
                  <a:srgbClr val="7030A0"/>
                </a:solidFill>
              </a:rPr>
              <a:t>morbidity rates</a:t>
            </a:r>
          </a:p>
          <a:p>
            <a:pPr algn="ctr"/>
            <a:endParaRPr lang="en-US" sz="2000" b="1" dirty="0">
              <a:solidFill>
                <a:srgbClr val="7030A0"/>
              </a:solidFill>
            </a:endParaRPr>
          </a:p>
          <a:p>
            <a:pPr algn="ctr"/>
            <a:r>
              <a:rPr lang="en-US" sz="4000" b="1" u="sng" dirty="0">
                <a:solidFill>
                  <a:srgbClr val="00B050"/>
                </a:solidFill>
              </a:rPr>
              <a:t>Census</a:t>
            </a:r>
            <a:r>
              <a:rPr lang="en-US" sz="3600" b="1" dirty="0">
                <a:solidFill>
                  <a:srgbClr val="00B050"/>
                </a:solidFill>
              </a:rPr>
              <a:t> is driven by # of admissions,……and</a:t>
            </a:r>
          </a:p>
          <a:p>
            <a:pPr algn="ctr"/>
            <a:r>
              <a:rPr lang="en-US" sz="3200" b="1" dirty="0"/>
              <a:t> </a:t>
            </a:r>
            <a:r>
              <a:rPr lang="en-US" sz="5400" b="1" dirty="0">
                <a:solidFill>
                  <a:srgbClr val="FF0000"/>
                </a:solidFill>
              </a:rPr>
              <a:t>Length of Stay (LOS)</a:t>
            </a:r>
          </a:p>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317500"/>
            <a:ext cx="3251200" cy="2793999"/>
          </a:xfrm>
          <a:prstGeom prst="rect">
            <a:avLst/>
          </a:prstGeom>
        </p:spPr>
      </p:pic>
    </p:spTree>
    <p:extLst>
      <p:ext uri="{BB962C8B-B14F-4D97-AF65-F5344CB8AC3E}">
        <p14:creationId xmlns:p14="http://schemas.microsoft.com/office/powerpoint/2010/main" val="36337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600" y="292100"/>
            <a:ext cx="11569700" cy="6524863"/>
          </a:xfrm>
          <a:prstGeom prst="rect">
            <a:avLst/>
          </a:prstGeom>
          <a:noFill/>
        </p:spPr>
        <p:txBody>
          <a:bodyPr wrap="square" rtlCol="0">
            <a:spAutoFit/>
          </a:bodyPr>
          <a:lstStyle/>
          <a:p>
            <a:pPr algn="ctr"/>
            <a:r>
              <a:rPr lang="en-US" sz="5400" b="1" dirty="0"/>
              <a:t>Which of those can </a:t>
            </a:r>
            <a:r>
              <a:rPr lang="en-US" sz="5400" b="1" u="sng" dirty="0"/>
              <a:t>you</a:t>
            </a:r>
            <a:r>
              <a:rPr lang="en-US" sz="5400" b="1" dirty="0"/>
              <a:t> influence?</a:t>
            </a:r>
          </a:p>
          <a:p>
            <a:pPr algn="ctr"/>
            <a:endParaRPr lang="en-US" sz="1400" b="1" dirty="0"/>
          </a:p>
          <a:p>
            <a:pPr algn="ctr"/>
            <a:r>
              <a:rPr lang="en-US" sz="5400" b="1" dirty="0">
                <a:solidFill>
                  <a:srgbClr val="C00000"/>
                </a:solidFill>
              </a:rPr>
              <a:t>                       Gestational age?</a:t>
            </a:r>
          </a:p>
          <a:p>
            <a:pPr algn="ctr"/>
            <a:r>
              <a:rPr lang="en-US" sz="5400" b="1" dirty="0">
                <a:solidFill>
                  <a:srgbClr val="00B050"/>
                </a:solidFill>
              </a:rPr>
              <a:t>                      Therapies offered?</a:t>
            </a:r>
          </a:p>
          <a:p>
            <a:pPr algn="ctr"/>
            <a:r>
              <a:rPr lang="en-US" sz="5400" b="1" dirty="0">
                <a:solidFill>
                  <a:srgbClr val="FF0000"/>
                </a:solidFill>
              </a:rPr>
              <a:t>                        </a:t>
            </a:r>
            <a:r>
              <a:rPr lang="en-US" sz="4800" b="1" dirty="0">
                <a:solidFill>
                  <a:srgbClr val="FF0000"/>
                </a:solidFill>
              </a:rPr>
              <a:t>Improved morbidity rates?</a:t>
            </a:r>
          </a:p>
          <a:p>
            <a:pPr algn="ctr"/>
            <a:r>
              <a:rPr lang="en-US" sz="4800" b="1" dirty="0">
                <a:solidFill>
                  <a:srgbClr val="7030A0"/>
                </a:solidFill>
              </a:rPr>
              <a:t>                      Other?</a:t>
            </a:r>
          </a:p>
          <a:p>
            <a:pPr algn="ctr"/>
            <a:endParaRPr lang="en-US" sz="1400" b="1" dirty="0"/>
          </a:p>
          <a:p>
            <a:pPr algn="ctr"/>
            <a:r>
              <a:rPr lang="en-US" sz="5400" b="1" dirty="0">
                <a:solidFill>
                  <a:srgbClr val="7030A0"/>
                </a:solidFill>
              </a:rPr>
              <a:t>           </a:t>
            </a:r>
            <a:r>
              <a:rPr lang="en-US" sz="5400" b="1" dirty="0">
                <a:solidFill>
                  <a:srgbClr val="0070C0"/>
                </a:solidFill>
              </a:rPr>
              <a:t>Many factors affect length of        </a:t>
            </a:r>
          </a:p>
          <a:p>
            <a:pPr algn="ctr"/>
            <a:r>
              <a:rPr lang="en-US" sz="5400" b="1" dirty="0">
                <a:solidFill>
                  <a:srgbClr val="0070C0"/>
                </a:solidFill>
              </a:rPr>
              <a:t>           stay,….it’s a tangled web</a:t>
            </a:r>
            <a:r>
              <a:rPr lang="en-US" sz="5400" b="1" dirty="0">
                <a:solidFill>
                  <a:srgbClr val="7030A0"/>
                </a:solidFill>
              </a:rPr>
              <a:t>.</a:t>
            </a:r>
          </a:p>
          <a:p>
            <a:endParaRPr lang="en-US" dirty="0"/>
          </a:p>
        </p:txBody>
      </p:sp>
      <p:pic>
        <p:nvPicPr>
          <p:cNvPr id="3" name="Picture 2"/>
          <p:cNvPicPr>
            <a:picLocks noChangeAspect="1"/>
          </p:cNvPicPr>
          <p:nvPr/>
        </p:nvPicPr>
        <p:blipFill>
          <a:blip r:embed="rId2"/>
          <a:stretch>
            <a:fillRect/>
          </a:stretch>
        </p:blipFill>
        <p:spPr>
          <a:xfrm>
            <a:off x="228600" y="1219200"/>
            <a:ext cx="4241800" cy="2801937"/>
          </a:xfrm>
          <a:prstGeom prst="rect">
            <a:avLst/>
          </a:prstGeom>
        </p:spPr>
      </p:pic>
    </p:spTree>
    <p:extLst>
      <p:ext uri="{BB962C8B-B14F-4D97-AF65-F5344CB8AC3E}">
        <p14:creationId xmlns:p14="http://schemas.microsoft.com/office/powerpoint/2010/main" val="162786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278" y="331304"/>
            <a:ext cx="11635409" cy="6340197"/>
          </a:xfrm>
          <a:prstGeom prst="rect">
            <a:avLst/>
          </a:prstGeom>
          <a:noFill/>
        </p:spPr>
        <p:txBody>
          <a:bodyPr wrap="square" rtlCol="0">
            <a:spAutoFit/>
          </a:bodyPr>
          <a:lstStyle/>
          <a:p>
            <a:r>
              <a:rPr lang="en-US" dirty="0"/>
              <a:t>                                                  </a:t>
            </a:r>
            <a:r>
              <a:rPr lang="en-US" sz="3600" b="1" u="sng" dirty="0">
                <a:solidFill>
                  <a:srgbClr val="7030A0"/>
                </a:solidFill>
              </a:rPr>
              <a:t>&lt;32 weeks</a:t>
            </a:r>
            <a:r>
              <a:rPr lang="en-US" sz="3600" b="1" dirty="0">
                <a:solidFill>
                  <a:srgbClr val="7030A0"/>
                </a:solidFill>
              </a:rPr>
              <a:t>       </a:t>
            </a:r>
            <a:r>
              <a:rPr lang="en-US" sz="3600" b="1" u="sng" dirty="0">
                <a:solidFill>
                  <a:srgbClr val="7030A0"/>
                </a:solidFill>
              </a:rPr>
              <a:t>32-36 weeks</a:t>
            </a:r>
            <a:r>
              <a:rPr lang="en-US" sz="3600" b="1" dirty="0">
                <a:solidFill>
                  <a:srgbClr val="7030A0"/>
                </a:solidFill>
              </a:rPr>
              <a:t>         </a:t>
            </a:r>
            <a:r>
              <a:rPr lang="en-US" sz="3600" b="1" u="sng" dirty="0">
                <a:solidFill>
                  <a:srgbClr val="7030A0"/>
                </a:solidFill>
              </a:rPr>
              <a:t>37-42 weeks</a:t>
            </a:r>
          </a:p>
          <a:p>
            <a:endParaRPr lang="en-US" dirty="0"/>
          </a:p>
          <a:p>
            <a:r>
              <a:rPr lang="en-US" sz="3200" b="1" dirty="0"/>
              <a:t>USA Births</a:t>
            </a:r>
            <a:r>
              <a:rPr lang="en-US" sz="3200" dirty="0"/>
              <a:t>                 </a:t>
            </a:r>
            <a:r>
              <a:rPr lang="en-US" sz="3200" b="1" dirty="0"/>
              <a:t>2%                        9%                              89%</a:t>
            </a:r>
          </a:p>
          <a:p>
            <a:endParaRPr lang="en-US" sz="3200" dirty="0"/>
          </a:p>
          <a:p>
            <a:r>
              <a:rPr lang="en-US" sz="3200" b="1" dirty="0">
                <a:solidFill>
                  <a:srgbClr val="FF0000"/>
                </a:solidFill>
              </a:rPr>
              <a:t>NICU Admits</a:t>
            </a:r>
            <a:r>
              <a:rPr lang="en-US" sz="3200" dirty="0">
                <a:solidFill>
                  <a:srgbClr val="FF0000"/>
                </a:solidFill>
              </a:rPr>
              <a:t>            </a:t>
            </a:r>
            <a:r>
              <a:rPr lang="en-US" sz="3200" b="1" dirty="0">
                <a:solidFill>
                  <a:srgbClr val="FF0000"/>
                </a:solidFill>
              </a:rPr>
              <a:t>15%                     70%                             15%</a:t>
            </a:r>
          </a:p>
          <a:p>
            <a:endParaRPr lang="en-US" sz="3200" dirty="0"/>
          </a:p>
          <a:p>
            <a:r>
              <a:rPr lang="en-US" sz="3200" b="1" dirty="0">
                <a:solidFill>
                  <a:srgbClr val="0070C0"/>
                </a:solidFill>
              </a:rPr>
              <a:t>Bed Days</a:t>
            </a:r>
            <a:r>
              <a:rPr lang="en-US" sz="3200" dirty="0">
                <a:solidFill>
                  <a:srgbClr val="0070C0"/>
                </a:solidFill>
              </a:rPr>
              <a:t>                 </a:t>
            </a:r>
            <a:r>
              <a:rPr lang="en-US" sz="4000" b="1" i="1" u="sng" dirty="0">
                <a:solidFill>
                  <a:srgbClr val="0070C0"/>
                </a:solidFill>
              </a:rPr>
              <a:t>40%</a:t>
            </a:r>
            <a:r>
              <a:rPr lang="en-US" sz="4000" b="1" i="1" dirty="0">
                <a:solidFill>
                  <a:srgbClr val="0070C0"/>
                </a:solidFill>
              </a:rPr>
              <a:t>                </a:t>
            </a:r>
            <a:r>
              <a:rPr lang="en-US" sz="4000" b="1" i="1" u="sng" dirty="0">
                <a:solidFill>
                  <a:srgbClr val="0070C0"/>
                </a:solidFill>
              </a:rPr>
              <a:t>45%</a:t>
            </a:r>
            <a:r>
              <a:rPr lang="en-US" sz="4000" b="1" i="1" dirty="0">
                <a:solidFill>
                  <a:srgbClr val="0070C0"/>
                </a:solidFill>
              </a:rPr>
              <a:t>                     </a:t>
            </a:r>
            <a:r>
              <a:rPr lang="en-US" sz="4000" b="1" i="1" u="sng" dirty="0">
                <a:solidFill>
                  <a:srgbClr val="0070C0"/>
                </a:solidFill>
              </a:rPr>
              <a:t>15%</a:t>
            </a:r>
          </a:p>
          <a:p>
            <a:endParaRPr lang="en-US" sz="3200" dirty="0">
              <a:solidFill>
                <a:srgbClr val="FF0000"/>
              </a:solidFill>
            </a:endParaRPr>
          </a:p>
          <a:p>
            <a:r>
              <a:rPr lang="en-US" sz="3200" b="1" dirty="0">
                <a:solidFill>
                  <a:srgbClr val="C00000"/>
                </a:solidFill>
              </a:rPr>
              <a:t>Acuity</a:t>
            </a:r>
            <a:r>
              <a:rPr lang="en-US" sz="3200" dirty="0">
                <a:solidFill>
                  <a:srgbClr val="C00000"/>
                </a:solidFill>
              </a:rPr>
              <a:t>                       </a:t>
            </a:r>
            <a:r>
              <a:rPr lang="en-US" sz="3200" b="1" dirty="0">
                <a:solidFill>
                  <a:srgbClr val="C00000"/>
                </a:solidFill>
              </a:rPr>
              <a:t>High                      Low                        Variable </a:t>
            </a:r>
          </a:p>
          <a:p>
            <a:endParaRPr lang="en-US" sz="3200" dirty="0"/>
          </a:p>
          <a:p>
            <a:pPr algn="ctr"/>
            <a:r>
              <a:rPr lang="en-US" sz="4400" b="1" dirty="0">
                <a:solidFill>
                  <a:srgbClr val="7030A0"/>
                </a:solidFill>
              </a:rPr>
              <a:t>PMA at discharge is </a:t>
            </a:r>
            <a:r>
              <a:rPr lang="en-US" sz="4400" b="1" u="sng" dirty="0">
                <a:solidFill>
                  <a:srgbClr val="7030A0"/>
                </a:solidFill>
              </a:rPr>
              <a:t>greater</a:t>
            </a:r>
            <a:r>
              <a:rPr lang="en-US" sz="4400" b="1" dirty="0">
                <a:solidFill>
                  <a:srgbClr val="7030A0"/>
                </a:solidFill>
              </a:rPr>
              <a:t> for infants born at 23-28 weeks compared to 29-36 week infants</a:t>
            </a:r>
            <a:r>
              <a:rPr lang="en-US" sz="3200" dirty="0"/>
              <a:t>                          </a:t>
            </a:r>
            <a:endParaRPr lang="en-US" sz="3200" b="1" dirty="0">
              <a:solidFill>
                <a:srgbClr val="00B050"/>
              </a:solidFill>
            </a:endParaRPr>
          </a:p>
        </p:txBody>
      </p:sp>
    </p:spTree>
    <p:extLst>
      <p:ext uri="{BB962C8B-B14F-4D97-AF65-F5344CB8AC3E}">
        <p14:creationId xmlns:p14="http://schemas.microsoft.com/office/powerpoint/2010/main" val="111065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957" y="326571"/>
            <a:ext cx="11903529" cy="7325082"/>
          </a:xfrm>
          <a:prstGeom prst="rect">
            <a:avLst/>
          </a:prstGeom>
          <a:noFill/>
        </p:spPr>
        <p:txBody>
          <a:bodyPr wrap="square" rtlCol="0">
            <a:spAutoFit/>
          </a:bodyPr>
          <a:lstStyle/>
          <a:p>
            <a:r>
              <a:rPr lang="en-US" dirty="0"/>
              <a:t>   </a:t>
            </a:r>
            <a:r>
              <a:rPr lang="en-US" sz="4800" b="1" u="sng" dirty="0"/>
              <a:t>VON Survival</a:t>
            </a:r>
            <a:r>
              <a:rPr lang="en-US" dirty="0"/>
              <a:t>                        </a:t>
            </a:r>
            <a:r>
              <a:rPr lang="en-US" sz="4800" b="1" u="sng" dirty="0"/>
              <a:t>2000</a:t>
            </a:r>
            <a:r>
              <a:rPr lang="en-US" sz="4800" b="1" dirty="0"/>
              <a:t>                    </a:t>
            </a:r>
            <a:r>
              <a:rPr lang="en-US" sz="4800" b="1" u="sng" dirty="0"/>
              <a:t>2017</a:t>
            </a:r>
          </a:p>
          <a:p>
            <a:endParaRPr lang="en-US" sz="2400" b="1" u="sng" dirty="0"/>
          </a:p>
          <a:p>
            <a:r>
              <a:rPr lang="en-US" sz="6000" b="1" dirty="0">
                <a:solidFill>
                  <a:srgbClr val="FF0000"/>
                </a:solidFill>
              </a:rPr>
              <a:t>24</a:t>
            </a:r>
            <a:r>
              <a:rPr lang="en-US" sz="4800" b="1" dirty="0">
                <a:solidFill>
                  <a:srgbClr val="FF0000"/>
                </a:solidFill>
              </a:rPr>
              <a:t> </a:t>
            </a:r>
            <a:r>
              <a:rPr lang="en-US" sz="5400" b="1" dirty="0">
                <a:solidFill>
                  <a:srgbClr val="FF0000"/>
                </a:solidFill>
              </a:rPr>
              <a:t>Wks</a:t>
            </a:r>
            <a:r>
              <a:rPr lang="en-US" sz="4800" b="1" dirty="0">
                <a:solidFill>
                  <a:srgbClr val="FF0000"/>
                </a:solidFill>
              </a:rPr>
              <a:t>                   </a:t>
            </a:r>
            <a:r>
              <a:rPr lang="en-US" sz="6000" b="1" dirty="0">
                <a:solidFill>
                  <a:srgbClr val="FF0000"/>
                </a:solidFill>
              </a:rPr>
              <a:t>58%               64%  </a:t>
            </a:r>
          </a:p>
          <a:p>
            <a:endParaRPr lang="en-US" sz="800" b="1" dirty="0">
              <a:solidFill>
                <a:srgbClr val="FF0000"/>
              </a:solidFill>
            </a:endParaRPr>
          </a:p>
          <a:p>
            <a:endParaRPr lang="en-US" sz="800" b="1" dirty="0">
              <a:solidFill>
                <a:srgbClr val="FF0000"/>
              </a:solidFill>
            </a:endParaRPr>
          </a:p>
          <a:p>
            <a:r>
              <a:rPr lang="en-US" sz="4800" b="1" u="sng" dirty="0">
                <a:solidFill>
                  <a:srgbClr val="7030A0"/>
                </a:solidFill>
              </a:rPr>
              <a:t>Length of Stay</a:t>
            </a:r>
            <a:r>
              <a:rPr lang="en-US" sz="5400" b="1" dirty="0">
                <a:solidFill>
                  <a:srgbClr val="7030A0"/>
                </a:solidFill>
              </a:rPr>
              <a:t> </a:t>
            </a:r>
          </a:p>
          <a:p>
            <a:r>
              <a:rPr lang="en-US" sz="5400" b="1" dirty="0">
                <a:solidFill>
                  <a:srgbClr val="7030A0"/>
                </a:solidFill>
              </a:rPr>
              <a:t>24 Wks                              132 d  (@43 wks)</a:t>
            </a:r>
          </a:p>
          <a:p>
            <a:r>
              <a:rPr lang="en-US" sz="5400" b="1" dirty="0">
                <a:solidFill>
                  <a:srgbClr val="7030A0"/>
                </a:solidFill>
              </a:rPr>
              <a:t>28 Wks                                73 d  (@38 wks)</a:t>
            </a:r>
          </a:p>
          <a:p>
            <a:endParaRPr lang="en-US" sz="1000" b="1" dirty="0">
              <a:solidFill>
                <a:srgbClr val="7030A0"/>
              </a:solidFill>
            </a:endParaRPr>
          </a:p>
          <a:p>
            <a:pPr algn="ctr"/>
            <a:r>
              <a:rPr lang="en-US" sz="4800" b="1" u="sng" dirty="0">
                <a:solidFill>
                  <a:srgbClr val="00B050"/>
                </a:solidFill>
              </a:rPr>
              <a:t>25%</a:t>
            </a:r>
            <a:r>
              <a:rPr lang="en-US" sz="4000" b="1" dirty="0">
                <a:solidFill>
                  <a:srgbClr val="00B050"/>
                </a:solidFill>
              </a:rPr>
              <a:t> of surviving </a:t>
            </a:r>
            <a:r>
              <a:rPr lang="en-US" sz="4800" b="1" dirty="0">
                <a:solidFill>
                  <a:srgbClr val="00B050"/>
                </a:solidFill>
              </a:rPr>
              <a:t>24</a:t>
            </a:r>
            <a:r>
              <a:rPr lang="en-US" sz="4000" b="1" dirty="0">
                <a:solidFill>
                  <a:srgbClr val="00B050"/>
                </a:solidFill>
              </a:rPr>
              <a:t> week infants are in the hospital </a:t>
            </a:r>
          </a:p>
          <a:p>
            <a:pPr algn="ctr"/>
            <a:r>
              <a:rPr lang="en-US" sz="4800" b="1" u="sng" dirty="0">
                <a:solidFill>
                  <a:srgbClr val="00B050"/>
                </a:solidFill>
              </a:rPr>
              <a:t>5 months</a:t>
            </a:r>
            <a:r>
              <a:rPr lang="en-US" sz="4000" b="1" dirty="0">
                <a:solidFill>
                  <a:srgbClr val="00B050"/>
                </a:solidFill>
              </a:rPr>
              <a:t> or more.</a:t>
            </a:r>
          </a:p>
          <a:p>
            <a:endParaRPr lang="en-US" sz="5400" b="1" dirty="0">
              <a:solidFill>
                <a:srgbClr val="7030A0"/>
              </a:solidFill>
            </a:endParaRPr>
          </a:p>
        </p:txBody>
      </p:sp>
    </p:spTree>
    <p:extLst>
      <p:ext uri="{BB962C8B-B14F-4D97-AF65-F5344CB8AC3E}">
        <p14:creationId xmlns:p14="http://schemas.microsoft.com/office/powerpoint/2010/main" val="101424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72723"/>
            <a:ext cx="5092148" cy="523220"/>
          </a:xfrm>
          <a:prstGeom prst="rect">
            <a:avLst/>
          </a:prstGeom>
          <a:noFill/>
        </p:spPr>
        <p:txBody>
          <a:bodyPr wrap="square" rtlCol="0">
            <a:spAutoFit/>
          </a:bodyPr>
          <a:lstStyle/>
          <a:p>
            <a:r>
              <a:rPr lang="en-US" sz="2800" b="1" dirty="0">
                <a:solidFill>
                  <a:srgbClr val="FF0000"/>
                </a:solidFill>
              </a:rPr>
              <a:t>   Median Length of NICU Stay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347" y="901148"/>
            <a:ext cx="991262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5897217" y="2292625"/>
            <a:ext cx="225287" cy="880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5862711" y="4359965"/>
            <a:ext cx="225286" cy="8083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46574" y="1603513"/>
            <a:ext cx="5010842" cy="1815882"/>
          </a:xfrm>
          <a:prstGeom prst="rect">
            <a:avLst/>
          </a:prstGeom>
          <a:noFill/>
        </p:spPr>
        <p:txBody>
          <a:bodyPr wrap="square" rtlCol="0">
            <a:spAutoFit/>
          </a:bodyPr>
          <a:lstStyle/>
          <a:p>
            <a:pPr algn="ctr"/>
            <a:r>
              <a:rPr lang="en-US" sz="2400" b="1" dirty="0">
                <a:solidFill>
                  <a:srgbClr val="00B050"/>
                </a:solidFill>
              </a:rPr>
              <a:t>2 high proficiency NICUs as ranked by the Benefit Metric </a:t>
            </a:r>
          </a:p>
          <a:p>
            <a:pPr algn="ctr"/>
            <a:r>
              <a:rPr lang="en-US" sz="2400" b="1" dirty="0">
                <a:solidFill>
                  <a:srgbClr val="FF0000"/>
                </a:solidFill>
              </a:rPr>
              <a:t>25 week survivors have a </a:t>
            </a:r>
            <a:r>
              <a:rPr lang="en-US" sz="3200" b="1" dirty="0">
                <a:solidFill>
                  <a:srgbClr val="FF0000"/>
                </a:solidFill>
              </a:rPr>
              <a:t>32 day </a:t>
            </a:r>
            <a:r>
              <a:rPr lang="en-US" sz="2400" b="1" dirty="0">
                <a:solidFill>
                  <a:srgbClr val="FF0000"/>
                </a:solidFill>
              </a:rPr>
              <a:t>difference in median </a:t>
            </a:r>
            <a:r>
              <a:rPr lang="en-US" sz="3200" b="1" dirty="0">
                <a:solidFill>
                  <a:srgbClr val="FF0000"/>
                </a:solidFill>
              </a:rPr>
              <a:t>LOS</a:t>
            </a:r>
            <a:r>
              <a:rPr lang="en-US" sz="2400" b="1" dirty="0">
                <a:solidFill>
                  <a:srgbClr val="FF0000"/>
                </a:solidFill>
              </a:rPr>
              <a:t>,….</a:t>
            </a:r>
            <a:r>
              <a:rPr lang="en-US" sz="3200" b="1" i="1" dirty="0">
                <a:solidFill>
                  <a:srgbClr val="FF0000"/>
                </a:solidFill>
              </a:rPr>
              <a:t>why?</a:t>
            </a:r>
          </a:p>
        </p:txBody>
      </p:sp>
      <p:sp>
        <p:nvSpPr>
          <p:cNvPr id="6" name="TextBox 5"/>
          <p:cNvSpPr txBox="1"/>
          <p:nvPr/>
        </p:nvSpPr>
        <p:spPr>
          <a:xfrm>
            <a:off x="225287" y="901148"/>
            <a:ext cx="1895060" cy="5355312"/>
          </a:xfrm>
          <a:prstGeom prst="rect">
            <a:avLst/>
          </a:prstGeom>
          <a:noFill/>
        </p:spPr>
        <p:txBody>
          <a:bodyPr wrap="square" rtlCol="0">
            <a:spAutoFit/>
          </a:bodyPr>
          <a:lstStyle/>
          <a:p>
            <a:r>
              <a:rPr lang="en-US" b="1" dirty="0"/>
              <a:t>VLBW infants</a:t>
            </a:r>
          </a:p>
          <a:p>
            <a:endParaRPr lang="en-US" b="1" dirty="0"/>
          </a:p>
          <a:p>
            <a:r>
              <a:rPr lang="en-US" b="1" dirty="0"/>
              <a:t>2000 to 2014</a:t>
            </a:r>
          </a:p>
          <a:p>
            <a:r>
              <a:rPr lang="en-US" b="1" dirty="0"/>
              <a:t>39 NICUs</a:t>
            </a:r>
          </a:p>
          <a:p>
            <a:r>
              <a:rPr lang="en-US" b="1" dirty="0"/>
              <a:t>Proficiency via </a:t>
            </a:r>
          </a:p>
          <a:p>
            <a:r>
              <a:rPr lang="en-US" b="1" dirty="0"/>
              <a:t>  Benefit Metric</a:t>
            </a:r>
          </a:p>
          <a:p>
            <a:endParaRPr lang="en-US" b="1" dirty="0"/>
          </a:p>
          <a:p>
            <a:r>
              <a:rPr lang="en-US" b="1" dirty="0">
                <a:solidFill>
                  <a:srgbClr val="00B050"/>
                </a:solidFill>
              </a:rPr>
              <a:t>Green – high    </a:t>
            </a:r>
          </a:p>
          <a:p>
            <a:r>
              <a:rPr lang="en-US" b="1" dirty="0">
                <a:solidFill>
                  <a:srgbClr val="00B050"/>
                </a:solidFill>
              </a:rPr>
              <a:t>    proficiency </a:t>
            </a:r>
          </a:p>
          <a:p>
            <a:endParaRPr lang="en-US" b="1" dirty="0"/>
          </a:p>
          <a:p>
            <a:r>
              <a:rPr lang="en-US" b="1" dirty="0">
                <a:solidFill>
                  <a:srgbClr val="FFC000"/>
                </a:solidFill>
              </a:rPr>
              <a:t>Yellow – average</a:t>
            </a:r>
          </a:p>
          <a:p>
            <a:endParaRPr lang="en-US" b="1" dirty="0"/>
          </a:p>
          <a:p>
            <a:r>
              <a:rPr lang="en-US" b="1" dirty="0">
                <a:solidFill>
                  <a:srgbClr val="FF0000"/>
                </a:solidFill>
              </a:rPr>
              <a:t>Red – lower </a:t>
            </a:r>
          </a:p>
          <a:p>
            <a:r>
              <a:rPr lang="en-US" b="1" dirty="0">
                <a:solidFill>
                  <a:srgbClr val="FF0000"/>
                </a:solidFill>
              </a:rPr>
              <a:t>    proficiency </a:t>
            </a:r>
          </a:p>
          <a:p>
            <a:endParaRPr lang="en-US" b="1" dirty="0">
              <a:solidFill>
                <a:srgbClr val="FF0000"/>
              </a:solidFill>
            </a:endParaRPr>
          </a:p>
          <a:p>
            <a:r>
              <a:rPr lang="en-US" b="1" dirty="0">
                <a:solidFill>
                  <a:srgbClr val="002060"/>
                </a:solidFill>
              </a:rPr>
              <a:t>Kaempf et al, Arch Dis Child FNN, 2018</a:t>
            </a:r>
          </a:p>
          <a:p>
            <a:endParaRPr lang="en-US" b="1" dirty="0">
              <a:solidFill>
                <a:srgbClr val="FF0000"/>
              </a:solidFill>
            </a:endParaRPr>
          </a:p>
        </p:txBody>
      </p:sp>
    </p:spTree>
    <p:extLst>
      <p:ext uri="{BB962C8B-B14F-4D97-AF65-F5344CB8AC3E}">
        <p14:creationId xmlns:p14="http://schemas.microsoft.com/office/powerpoint/2010/main" val="2598067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1755</Words>
  <Application>Microsoft Office PowerPoint</Application>
  <PresentationFormat>Widescreen</PresentationFormat>
  <Paragraphs>320</Paragraphs>
  <Slides>31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Calibri Light</vt:lpstr>
      <vt:lpstr>Office Theme</vt:lpstr>
      <vt:lpstr>Acrobat Document</vt:lpstr>
      <vt:lpstr>PowerPoint Presentation</vt:lpstr>
      <vt:lpstr>  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Providence Health &amp;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Kaempf, Joseph</dc:creator>
  <cp:lastModifiedBy>Kaempf, Joe</cp:lastModifiedBy>
  <cp:revision>156</cp:revision>
  <cp:lastPrinted>2019-03-30T18:35:41Z</cp:lastPrinted>
  <dcterms:created xsi:type="dcterms:W3CDTF">2019-03-29T21:42:25Z</dcterms:created>
  <dcterms:modified xsi:type="dcterms:W3CDTF">2020-10-24T18:16:17Z</dcterms:modified>
</cp:coreProperties>
</file>